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B4C71EC6-210F-42DE-9C53-41977AD35B3D}" type="datetimeFigureOut">
              <a:rPr lang="ru-RU" smtClean="0"/>
              <a:t>26.03.2020</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19B0651-EE4F-4900-A07F-96A6BFA9D0F0}" type="slidenum">
              <a:rPr lang="ru-RU" smtClean="0"/>
              <a:t>‹#›</a:t>
            </a:fld>
            <a:endParaRPr lang="ru-RU"/>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26.03.2020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4361688" y="1026372"/>
            <a:ext cx="457200" cy="441325"/>
          </a:xfrm>
        </p:spPr>
        <p:txBody>
          <a:bodyPr/>
          <a:lstStyle/>
          <a:p>
            <a:fld id="{B19B0651-EE4F-4900-A07F-96A6BFA9D0F0}" type="slidenum">
              <a:rPr lang="ru-RU" smtClean="0"/>
              <a:t>‹#›</a:t>
            </a:fld>
            <a:endParaRPr lang="ru-RU"/>
          </a:p>
        </p:txBody>
      </p:sp>
      <p:sp>
        <p:nvSpPr>
          <p:cNvPr id="8" name="Объект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ru-RU"/>
          </a:p>
        </p:txBody>
      </p:sp>
      <p:sp>
        <p:nvSpPr>
          <p:cNvPr id="4" name="Дата 3"/>
          <p:cNvSpPr>
            <a:spLocks noGrp="1"/>
          </p:cNvSpPr>
          <p:nvPr>
            <p:ph type="dt" sz="half" idx="10"/>
          </p:nvPr>
        </p:nvSpPr>
        <p:spPr/>
        <p:txBody>
          <a:bodyPr/>
          <a:lstStyle/>
          <a:p>
            <a:fld id="{B4C71EC6-210F-42DE-9C53-41977AD35B3D}" type="datetimeFigureOut">
              <a:rPr lang="ru-RU" smtClean="0"/>
              <a:t>26.03.2020</a:t>
            </a:fld>
            <a:endParaRPr lang="ru-RU"/>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19B0651-EE4F-4900-A07F-96A6BFA9D0F0}" type="slidenum">
              <a:rPr lang="ru-RU" smtClean="0"/>
              <a:t>‹#›</a:t>
            </a:fld>
            <a:endParaRPr lang="ru-RU"/>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B4C71EC6-210F-42DE-9C53-41977AD35B3D}" type="datetimeFigureOut">
              <a:rPr lang="ru-RU" smtClean="0"/>
              <a:t>26.03.2020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бъект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Объект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B4C71EC6-210F-42DE-9C53-41977AD35B3D}" type="datetimeFigureOut">
              <a:rPr lang="ru-RU" smtClean="0"/>
              <a:t>26.03.2020</a:t>
            </a:fld>
            <a:endParaRPr lang="ru-RU"/>
          </a:p>
        </p:txBody>
      </p:sp>
      <p:sp>
        <p:nvSpPr>
          <p:cNvPr id="8" name="Нижний колонтитул 7"/>
          <p:cNvSpPr>
            <a:spLocks noGrp="1"/>
          </p:cNvSpPr>
          <p:nvPr>
            <p:ph type="ftr" sz="quarter" idx="11"/>
          </p:nvPr>
        </p:nvSpPr>
        <p:spPr>
          <a:xfrm>
            <a:off x="304800" y="6409944"/>
            <a:ext cx="3581400" cy="365760"/>
          </a:xfrm>
        </p:spPr>
        <p:txBody>
          <a:bodyPr/>
          <a:lstStyle/>
          <a:p>
            <a:endParaRPr lang="ru-RU"/>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Объект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Объект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B19B0651-EE4F-4900-A07F-96A6BFA9D0F0}" type="slidenum">
              <a:rPr lang="ru-RU" smtClean="0"/>
              <a:t>‹#›</a:t>
            </a:fld>
            <a:endParaRPr lang="ru-RU"/>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4C71EC6-210F-42DE-9C53-41977AD35B3D}" type="datetimeFigureOut">
              <a:rPr lang="ru-RU" smtClean="0"/>
              <a:t>26.03.2020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a:xfrm>
            <a:off x="4343400" y="1036020"/>
            <a:ext cx="457200" cy="441325"/>
          </a:xfrm>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B4C71EC6-210F-42DE-9C53-41977AD35B3D}" type="datetimeFigureOut">
              <a:rPr lang="ru-RU" smtClean="0"/>
              <a:t>26.03.2020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Объект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19B0651-EE4F-4900-A07F-96A6BFA9D0F0}" type="slidenum">
              <a:rPr lang="ru-RU" smtClean="0"/>
              <a:t>‹#›</a:t>
            </a:fld>
            <a:endParaRPr lang="ru-RU"/>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26.03.2020</a:t>
            </a:fld>
            <a:endParaRPr lang="ru-RU"/>
          </a:p>
        </p:txBody>
      </p:sp>
      <p:sp>
        <p:nvSpPr>
          <p:cNvPr id="6" name="Нижний колонтитул 5"/>
          <p:cNvSpPr>
            <a:spLocks noGrp="1"/>
          </p:cNvSpPr>
          <p:nvPr>
            <p:ph type="ftr" sz="quarter" idx="11"/>
          </p:nvPr>
        </p:nvSpPr>
        <p:spPr>
          <a:xfrm>
            <a:off x="301752" y="6410848"/>
            <a:ext cx="3383280" cy="365760"/>
          </a:xfrm>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B19B0651-EE4F-4900-A07F-96A6BFA9D0F0}" type="slidenum">
              <a:rPr lang="ru-RU" smtClean="0"/>
              <a:t>‹#›</a:t>
            </a:fld>
            <a:endParaRPr lang="ru-RU"/>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B4C71EC6-210F-42DE-9C53-41977AD35B3D}" type="datetimeFigureOut">
              <a:rPr lang="ru-RU" smtClean="0"/>
              <a:t>26.03.2020</a:t>
            </a:fld>
            <a:endParaRPr lang="ru-RU"/>
          </a:p>
        </p:txBody>
      </p:sp>
      <p:sp>
        <p:nvSpPr>
          <p:cNvPr id="6" name="Нижний колонтитул 5"/>
          <p:cNvSpPr>
            <a:spLocks noGrp="1"/>
          </p:cNvSpPr>
          <p:nvPr>
            <p:ph type="ftr" sz="quarter" idx="11"/>
          </p:nvPr>
        </p:nvSpPr>
        <p:spPr>
          <a:xfrm>
            <a:off x="301752" y="6410848"/>
            <a:ext cx="3584448" cy="365760"/>
          </a:xfrm>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26.03.2020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B19B0651-EE4F-4900-A07F-96A6BFA9D0F0}" type="slidenum">
              <a:rPr lang="ru-RU" smtClean="0"/>
              <a:t>‹#›</a:t>
            </a:fld>
            <a:endParaRPr lang="ru-RU"/>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26.03.2020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B4C71EC6-210F-42DE-9C53-41977AD35B3D}" type="datetimeFigureOut">
              <a:rPr lang="ru-RU" smtClean="0"/>
              <a:t>26.03.2020</a:t>
            </a:fld>
            <a:endParaRPr lang="ru-RU"/>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ru-RU"/>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19B0651-EE4F-4900-A07F-96A6BFA9D0F0}" type="slidenum">
              <a:rPr lang="ru-RU" smtClean="0"/>
              <a:t>‹#›</a:t>
            </a:fld>
            <a:endParaRPr lang="ru-RU"/>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Заголовок 1"/>
          <p:cNvSpPr>
            <a:spLocks noGrp="1"/>
          </p:cNvSpPr>
          <p:nvPr>
            <p:ph type="ctrTitle"/>
          </p:nvPr>
        </p:nvSpPr>
        <p:spPr>
          <a:xfrm>
            <a:off x="1432560" y="359898"/>
            <a:ext cx="7406640" cy="1988982"/>
          </a:xfrm>
        </p:spPr>
        <p:txBody>
          <a:bodyPr>
            <a:normAutofit fontScale="90000"/>
          </a:bodyPr>
          <a:lstStyle/>
          <a:p>
            <a:pPr eaLnBrk="1" hangingPunct="1"/>
            <a:r>
              <a:rPr lang="en-US" altLang="ru-RU" b="1" dirty="0" smtClean="0"/>
              <a:t/>
            </a:r>
            <a:br>
              <a:rPr lang="en-US" altLang="ru-RU" b="1" dirty="0" smtClean="0"/>
            </a:br>
            <a:r>
              <a:rPr lang="en-US" altLang="ru-RU" b="1" dirty="0"/>
              <a:t/>
            </a:r>
            <a:br>
              <a:rPr lang="en-US" altLang="ru-RU" b="1" dirty="0"/>
            </a:br>
            <a:r>
              <a:rPr lang="en-US" altLang="ru-RU" b="1" dirty="0" smtClean="0"/>
              <a:t/>
            </a:r>
            <a:br>
              <a:rPr lang="en-US" altLang="ru-RU" b="1" dirty="0" smtClean="0"/>
            </a:br>
            <a:r>
              <a:rPr lang="en-US" altLang="ru-RU" b="1" dirty="0"/>
              <a:t/>
            </a:r>
            <a:br>
              <a:rPr lang="en-US" altLang="ru-RU" b="1" dirty="0"/>
            </a:br>
            <a:r>
              <a:rPr lang="en-US" altLang="ru-RU" b="1" dirty="0" smtClean="0"/>
              <a:t/>
            </a:r>
            <a:br>
              <a:rPr lang="en-US" altLang="ru-RU" b="1" dirty="0" smtClean="0"/>
            </a:br>
            <a:r>
              <a:rPr lang="en-US" altLang="ru-RU" b="1" dirty="0"/>
              <a:t/>
            </a:r>
            <a:br>
              <a:rPr lang="en-US" altLang="ru-RU" b="1" dirty="0"/>
            </a:br>
            <a:r>
              <a:rPr lang="en-US" altLang="ru-RU" b="1" dirty="0" smtClean="0"/>
              <a:t/>
            </a:r>
            <a:br>
              <a:rPr lang="en-US" altLang="ru-RU" b="1" dirty="0" smtClean="0"/>
            </a:br>
            <a:r>
              <a:rPr lang="en-US" altLang="ru-RU" b="1" dirty="0"/>
              <a:t/>
            </a:r>
            <a:br>
              <a:rPr lang="en-US" altLang="ru-RU" b="1" dirty="0"/>
            </a:br>
            <a:r>
              <a:rPr lang="kk-KZ" altLang="ru-RU" b="1" dirty="0" smtClean="0"/>
              <a:t>8 </a:t>
            </a:r>
            <a:r>
              <a:rPr lang="kk-KZ" altLang="ru-RU" b="1" dirty="0" smtClean="0"/>
              <a:t>- </a:t>
            </a:r>
            <a:r>
              <a:rPr lang="kk-KZ" altLang="ru-RU" b="1" dirty="0" smtClean="0"/>
              <a:t>лекция</a:t>
            </a:r>
            <a:br>
              <a:rPr lang="kk-KZ" altLang="ru-RU" b="1" dirty="0" smtClean="0"/>
            </a:br>
            <a:r>
              <a:rPr lang="kk-KZ" altLang="ru-RU" b="1" dirty="0" smtClean="0"/>
              <a:t>Міндеттемелер есебі</a:t>
            </a:r>
            <a:r>
              <a:rPr lang="ru-RU" altLang="ru-RU" dirty="0" smtClean="0"/>
              <a:t/>
            </a:r>
            <a:br>
              <a:rPr lang="ru-RU" altLang="ru-RU" dirty="0" smtClean="0"/>
            </a:br>
            <a:endParaRPr lang="ru-RU" altLang="ru-RU" dirty="0" smtClean="0"/>
          </a:p>
        </p:txBody>
      </p:sp>
    </p:spTree>
    <p:extLst>
      <p:ext uri="{BB962C8B-B14F-4D97-AF65-F5344CB8AC3E}">
        <p14:creationId xmlns:p14="http://schemas.microsoft.com/office/powerpoint/2010/main" val="1117856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Заголовок 1"/>
          <p:cNvSpPr>
            <a:spLocks noGrp="1"/>
          </p:cNvSpPr>
          <p:nvPr>
            <p:ph type="title"/>
          </p:nvPr>
        </p:nvSpPr>
        <p:spPr/>
        <p:txBody>
          <a:bodyPr>
            <a:normAutofit/>
          </a:bodyPr>
          <a:lstStyle/>
          <a:p>
            <a:pPr eaLnBrk="1" hangingPunct="1"/>
            <a:r>
              <a:rPr lang="kk-KZ" altLang="ru-RU" sz="4000" b="1" dirty="0" smtClean="0">
                <a:solidFill>
                  <a:schemeClr val="tx1"/>
                </a:solidFill>
              </a:rPr>
              <a:t>Дәріс мақсаты </a:t>
            </a:r>
            <a:endParaRPr lang="ru-RU" altLang="ru-RU" sz="4000" b="1" dirty="0" smtClean="0">
              <a:solidFill>
                <a:schemeClr val="tx1"/>
              </a:solidFill>
            </a:endParaRPr>
          </a:p>
        </p:txBody>
      </p:sp>
      <p:sp>
        <p:nvSpPr>
          <p:cNvPr id="3075" name="Объект 2"/>
          <p:cNvSpPr>
            <a:spLocks noGrp="1"/>
          </p:cNvSpPr>
          <p:nvPr>
            <p:ph sz="quarter" idx="1"/>
          </p:nvPr>
        </p:nvSpPr>
        <p:spPr/>
        <p:txBody>
          <a:bodyPr>
            <a:normAutofit/>
          </a:bodyPr>
          <a:lstStyle/>
          <a:p>
            <a:pPr eaLnBrk="1" hangingPunct="1"/>
            <a:r>
              <a:rPr lang="kk-KZ" altLang="ru-RU" sz="4800" dirty="0" smtClean="0"/>
              <a:t>Ұйымның міндеттемелерінің жіктелуі мен оның бухгалтерлік есебінің жүргізілуін меңгеру.</a:t>
            </a:r>
            <a:endParaRPr lang="ru-RU" altLang="ru-RU" sz="4800" dirty="0" smtClean="0"/>
          </a:p>
        </p:txBody>
      </p:sp>
    </p:spTree>
    <p:extLst>
      <p:ext uri="{BB962C8B-B14F-4D97-AF65-F5344CB8AC3E}">
        <p14:creationId xmlns:p14="http://schemas.microsoft.com/office/powerpoint/2010/main" val="2373204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Заголовок 1"/>
          <p:cNvSpPr>
            <a:spLocks noGrp="1"/>
          </p:cNvSpPr>
          <p:nvPr>
            <p:ph type="title"/>
          </p:nvPr>
        </p:nvSpPr>
        <p:spPr/>
        <p:txBody>
          <a:bodyPr>
            <a:normAutofit/>
          </a:bodyPr>
          <a:lstStyle/>
          <a:p>
            <a:pPr eaLnBrk="1" hangingPunct="1"/>
            <a:r>
              <a:rPr lang="kk-KZ" altLang="ru-RU" sz="4000" b="1" dirty="0" smtClean="0">
                <a:solidFill>
                  <a:schemeClr val="tx1"/>
                </a:solidFill>
              </a:rPr>
              <a:t>Дәріс сұрақтары</a:t>
            </a:r>
            <a:endParaRPr lang="ru-RU" altLang="ru-RU" sz="4000" b="1" dirty="0" smtClean="0">
              <a:solidFill>
                <a:schemeClr val="tx1"/>
              </a:solidFill>
            </a:endParaRPr>
          </a:p>
        </p:txBody>
      </p:sp>
      <p:sp>
        <p:nvSpPr>
          <p:cNvPr id="4099" name="Объект 2"/>
          <p:cNvSpPr>
            <a:spLocks noGrp="1"/>
          </p:cNvSpPr>
          <p:nvPr>
            <p:ph sz="quarter" idx="1"/>
          </p:nvPr>
        </p:nvSpPr>
        <p:spPr/>
        <p:txBody>
          <a:bodyPr>
            <a:normAutofit/>
          </a:bodyPr>
          <a:lstStyle/>
          <a:p>
            <a:pPr eaLnBrk="1" hangingPunct="1"/>
            <a:r>
              <a:rPr lang="kk-KZ" altLang="ru-RU" sz="3200" dirty="0" smtClean="0"/>
              <a:t>Міндеттемелер анықтамасы, олардың жіктелуі.</a:t>
            </a:r>
            <a:r>
              <a:rPr lang="ru-RU" altLang="ru-RU" sz="3200" dirty="0" smtClean="0"/>
              <a:t>.</a:t>
            </a:r>
          </a:p>
          <a:p>
            <a:pPr eaLnBrk="1" hangingPunct="1"/>
            <a:r>
              <a:rPr lang="kk-KZ" altLang="ru-RU" sz="3200" dirty="0" smtClean="0"/>
              <a:t>Несиелер бойынша міндеттемелер есебі.</a:t>
            </a:r>
            <a:endParaRPr lang="ru-RU" altLang="ru-RU" sz="3200" dirty="0" smtClean="0"/>
          </a:p>
          <a:p>
            <a:pPr eaLnBrk="1" hangingPunct="1"/>
            <a:r>
              <a:rPr lang="kk-KZ" altLang="ru-RU" sz="3200" dirty="0" smtClean="0"/>
              <a:t>Жабдықтаушылар мен мердігерлермен есеп айырысу.</a:t>
            </a:r>
            <a:endParaRPr lang="ru-RU" altLang="ru-RU" sz="3200" dirty="0" smtClean="0"/>
          </a:p>
          <a:p>
            <a:pPr eaLnBrk="1" hangingPunct="1"/>
            <a:r>
              <a:rPr lang="kk-KZ" altLang="ru-RU" sz="3200" dirty="0" smtClean="0"/>
              <a:t>Еңбек және еңбекке ақы төлеу есебінің ұйымдастырылуы мен жүргізілуі.</a:t>
            </a:r>
            <a:endParaRPr lang="ru-RU" altLang="ru-RU" sz="3200" dirty="0" smtClean="0"/>
          </a:p>
        </p:txBody>
      </p:sp>
    </p:spTree>
    <p:extLst>
      <p:ext uri="{BB962C8B-B14F-4D97-AF65-F5344CB8AC3E}">
        <p14:creationId xmlns:p14="http://schemas.microsoft.com/office/powerpoint/2010/main" val="553884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p:nvPr>
        </p:nvSpPr>
        <p:spPr/>
        <p:txBody>
          <a:bodyPr>
            <a:noAutofit/>
          </a:bodyPr>
          <a:lstStyle/>
          <a:p>
            <a:pPr eaLnBrk="1" hangingPunct="1"/>
            <a:r>
              <a:rPr lang="kk-KZ" altLang="ru-RU" sz="4800" b="1" dirty="0" smtClean="0">
                <a:solidFill>
                  <a:schemeClr val="tx1"/>
                </a:solidFill>
              </a:rPr>
              <a:t>Міндеттеме </a:t>
            </a:r>
            <a:endParaRPr lang="ru-RU" altLang="ru-RU" sz="4800" b="1" dirty="0" smtClean="0">
              <a:solidFill>
                <a:schemeClr val="tx1"/>
              </a:solidFill>
            </a:endParaRPr>
          </a:p>
        </p:txBody>
      </p:sp>
      <p:sp>
        <p:nvSpPr>
          <p:cNvPr id="5123" name="Объект 2"/>
          <p:cNvSpPr>
            <a:spLocks noGrp="1"/>
          </p:cNvSpPr>
          <p:nvPr>
            <p:ph sz="quarter" idx="1"/>
          </p:nvPr>
        </p:nvSpPr>
        <p:spPr/>
        <p:txBody>
          <a:bodyPr/>
          <a:lstStyle/>
          <a:p>
            <a:pPr eaLnBrk="1" hangingPunct="1"/>
            <a:r>
              <a:rPr lang="ru-RU" altLang="ru-RU" smtClean="0"/>
              <a:t>дара кәсiпкердiң немесе ұйымның өткен оқиғалардан туындайтын мойнында тұрған мiндетi, оны реттеу экономикалық пайданы қамтитын ресурстардың шығып қалуына әкеп соғады.</a:t>
            </a:r>
          </a:p>
        </p:txBody>
      </p:sp>
    </p:spTree>
    <p:extLst>
      <p:ext uri="{BB962C8B-B14F-4D97-AF65-F5344CB8AC3E}">
        <p14:creationId xmlns:p14="http://schemas.microsoft.com/office/powerpoint/2010/main" val="698967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p:cNvSpPr>
            <a:spLocks noGrp="1"/>
          </p:cNvSpPr>
          <p:nvPr>
            <p:ph type="title"/>
          </p:nvPr>
        </p:nvSpPr>
        <p:spPr/>
        <p:txBody>
          <a:bodyPr/>
          <a:lstStyle/>
          <a:p>
            <a:pPr eaLnBrk="1" hangingPunct="1"/>
            <a:r>
              <a:rPr lang="kk-KZ" altLang="ru-RU" b="1" dirty="0" smtClean="0">
                <a:solidFill>
                  <a:schemeClr val="tx1"/>
                </a:solidFill>
              </a:rPr>
              <a:t>Міндеттеме жіктемесі</a:t>
            </a:r>
            <a:endParaRPr lang="ru-RU" altLang="ru-RU" b="1" dirty="0" smtClean="0">
              <a:solidFill>
                <a:schemeClr val="tx1"/>
              </a:solidFill>
            </a:endParaRPr>
          </a:p>
        </p:txBody>
      </p:sp>
      <p:sp>
        <p:nvSpPr>
          <p:cNvPr id="6147" name="Объект 2"/>
          <p:cNvSpPr>
            <a:spLocks noGrp="1"/>
          </p:cNvSpPr>
          <p:nvPr>
            <p:ph sz="quarter" idx="1"/>
          </p:nvPr>
        </p:nvSpPr>
        <p:spPr/>
        <p:txBody>
          <a:bodyPr/>
          <a:lstStyle/>
          <a:p>
            <a:pPr eaLnBrk="1" hangingPunct="1"/>
            <a:r>
              <a:rPr lang="kk-KZ" altLang="ru-RU" sz="4000" dirty="0" smtClean="0"/>
              <a:t>Мерзіміне сәйкес: қысқа мерзімді және ұзақ мерзімді;</a:t>
            </a:r>
          </a:p>
          <a:p>
            <a:pPr eaLnBrk="1" hangingPunct="1"/>
            <a:endParaRPr lang="kk-KZ" altLang="ru-RU" sz="4000" dirty="0" smtClean="0"/>
          </a:p>
          <a:p>
            <a:pPr eaLnBrk="1" hangingPunct="1"/>
            <a:r>
              <a:rPr lang="kk-KZ" altLang="ru-RU" sz="4000" dirty="0" smtClean="0"/>
              <a:t>Сомасының анықталуына байланысты: шартты және нақты. </a:t>
            </a:r>
          </a:p>
          <a:p>
            <a:pPr eaLnBrk="1" hangingPunct="1"/>
            <a:endParaRPr lang="ru-RU" altLang="ru-RU" dirty="0" smtClean="0"/>
          </a:p>
        </p:txBody>
      </p:sp>
    </p:spTree>
    <p:extLst>
      <p:ext uri="{BB962C8B-B14F-4D97-AF65-F5344CB8AC3E}">
        <p14:creationId xmlns:p14="http://schemas.microsoft.com/office/powerpoint/2010/main" val="3462659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p:txBody>
          <a:bodyPr>
            <a:normAutofit fontScale="90000"/>
          </a:bodyPr>
          <a:lstStyle/>
          <a:p>
            <a:pPr eaLnBrk="1" hangingPunct="1"/>
            <a:r>
              <a:rPr lang="kk-KZ" altLang="ru-RU" b="1" dirty="0" smtClean="0">
                <a:solidFill>
                  <a:schemeClr val="tx1"/>
                </a:solidFill>
              </a:rPr>
              <a:t>Бухгалтерлік баланстағы міндеттемелер жіктемесі</a:t>
            </a:r>
            <a:endParaRPr lang="ru-RU" altLang="ru-RU" b="1" dirty="0" smtClean="0">
              <a:solidFill>
                <a:schemeClr val="tx1"/>
              </a:solidFill>
            </a:endParaRPr>
          </a:p>
        </p:txBody>
      </p:sp>
      <p:sp>
        <p:nvSpPr>
          <p:cNvPr id="3" name="Объект 2"/>
          <p:cNvSpPr>
            <a:spLocks noGrp="1"/>
          </p:cNvSpPr>
          <p:nvPr>
            <p:ph sz="quarter" idx="1"/>
          </p:nvPr>
        </p:nvSpPr>
        <p:spPr/>
        <p:txBody>
          <a:bodyPr rtlCol="0">
            <a:normAutofit fontScale="85000" lnSpcReduction="10000"/>
          </a:bodyPr>
          <a:lstStyle/>
          <a:p>
            <a:pPr eaLnBrk="1" fontAlgn="auto" hangingPunct="1">
              <a:spcAft>
                <a:spcPts val="0"/>
              </a:spcAft>
              <a:defRPr/>
            </a:pPr>
            <a:r>
              <a:rPr lang="ru-RU" dirty="0" err="1" smtClean="0"/>
              <a:t>Қысқа</a:t>
            </a:r>
            <a:r>
              <a:rPr lang="ru-RU" dirty="0" smtClean="0"/>
              <a:t> </a:t>
            </a:r>
            <a:r>
              <a:rPr lang="ru-RU" dirty="0" err="1" smtClean="0"/>
              <a:t>және</a:t>
            </a:r>
            <a:r>
              <a:rPr lang="ru-RU" dirty="0" smtClean="0"/>
              <a:t> </a:t>
            </a:r>
            <a:r>
              <a:rPr lang="ru-RU" dirty="0" err="1" smtClean="0"/>
              <a:t>ұзақ</a:t>
            </a:r>
            <a:r>
              <a:rPr lang="ru-RU" dirty="0" smtClean="0"/>
              <a:t> </a:t>
            </a:r>
            <a:r>
              <a:rPr lang="ru-RU" dirty="0" err="1" smtClean="0"/>
              <a:t>мерзімді</a:t>
            </a:r>
            <a:r>
              <a:rPr lang="ru-RU" dirty="0" smtClean="0"/>
              <a:t> </a:t>
            </a:r>
            <a:r>
              <a:rPr lang="ru-RU" dirty="0" err="1" smtClean="0"/>
              <a:t>займ</a:t>
            </a:r>
            <a:r>
              <a:rPr lang="kk-KZ" dirty="0"/>
              <a:t>дар </a:t>
            </a:r>
            <a:endParaRPr lang="ru-RU" dirty="0"/>
          </a:p>
          <a:p>
            <a:pPr eaLnBrk="1" fontAlgn="auto" hangingPunct="1">
              <a:spcAft>
                <a:spcPts val="0"/>
              </a:spcAft>
              <a:defRPr/>
            </a:pPr>
            <a:r>
              <a:rPr lang="ru-RU" dirty="0" err="1"/>
              <a:t>Қысқа</a:t>
            </a:r>
            <a:r>
              <a:rPr lang="ru-RU" dirty="0"/>
              <a:t> </a:t>
            </a:r>
            <a:r>
              <a:rPr lang="ru-RU" dirty="0" err="1"/>
              <a:t>және</a:t>
            </a:r>
            <a:r>
              <a:rPr lang="ru-RU" dirty="0"/>
              <a:t> </a:t>
            </a:r>
            <a:r>
              <a:rPr lang="ru-RU" dirty="0" err="1"/>
              <a:t>ұзақ</a:t>
            </a:r>
            <a:r>
              <a:rPr lang="ru-RU" dirty="0"/>
              <a:t> </a:t>
            </a:r>
            <a:r>
              <a:rPr lang="ru-RU" dirty="0" err="1"/>
              <a:t>мерзімді</a:t>
            </a:r>
            <a:r>
              <a:rPr lang="ru-RU" dirty="0"/>
              <a:t> </a:t>
            </a:r>
            <a:r>
              <a:rPr lang="ru-RU" dirty="0" smtClean="0"/>
              <a:t>т</a:t>
            </a:r>
            <a:r>
              <a:rPr lang="kk-KZ" dirty="0" smtClean="0"/>
              <a:t>уынды </a:t>
            </a:r>
            <a:r>
              <a:rPr lang="kk-KZ" dirty="0"/>
              <a:t>қаржылық құралдар</a:t>
            </a:r>
            <a:endParaRPr lang="ru-RU" dirty="0"/>
          </a:p>
          <a:p>
            <a:pPr eaLnBrk="1" fontAlgn="auto" hangingPunct="1">
              <a:spcAft>
                <a:spcPts val="0"/>
              </a:spcAft>
              <a:defRPr/>
            </a:pPr>
            <a:r>
              <a:rPr lang="kk-KZ" dirty="0" smtClean="0"/>
              <a:t>Басқада </a:t>
            </a:r>
            <a:r>
              <a:rPr lang="ru-RU" dirty="0" err="1" smtClean="0"/>
              <a:t>қысқа</a:t>
            </a:r>
            <a:r>
              <a:rPr lang="ru-RU" dirty="0" smtClean="0"/>
              <a:t> </a:t>
            </a:r>
            <a:r>
              <a:rPr lang="ru-RU" dirty="0" err="1"/>
              <a:t>және</a:t>
            </a:r>
            <a:r>
              <a:rPr lang="ru-RU" dirty="0"/>
              <a:t> </a:t>
            </a:r>
            <a:r>
              <a:rPr lang="ru-RU" dirty="0" err="1"/>
              <a:t>ұзақ</a:t>
            </a:r>
            <a:r>
              <a:rPr lang="ru-RU" dirty="0"/>
              <a:t> </a:t>
            </a:r>
            <a:r>
              <a:rPr lang="kk-KZ" dirty="0" smtClean="0"/>
              <a:t> </a:t>
            </a:r>
            <a:r>
              <a:rPr lang="kk-KZ" dirty="0"/>
              <a:t>мерзімді қаржылық міндеттемелер </a:t>
            </a:r>
            <a:endParaRPr lang="ru-RU" dirty="0"/>
          </a:p>
          <a:p>
            <a:pPr eaLnBrk="1" fontAlgn="auto" hangingPunct="1">
              <a:spcAft>
                <a:spcPts val="0"/>
              </a:spcAft>
              <a:defRPr/>
            </a:pPr>
            <a:r>
              <a:rPr lang="kk-KZ" dirty="0"/>
              <a:t>Қысқа </a:t>
            </a:r>
            <a:r>
              <a:rPr lang="kk-KZ" dirty="0" smtClean="0"/>
              <a:t>және ұзақ мерзімді </a:t>
            </a:r>
            <a:r>
              <a:rPr lang="kk-KZ" dirty="0"/>
              <a:t>саудалық және басқада кредиторлық берешек </a:t>
            </a:r>
            <a:endParaRPr lang="ru-RU" dirty="0"/>
          </a:p>
          <a:p>
            <a:pPr eaLnBrk="1" fontAlgn="auto" hangingPunct="1">
              <a:spcAft>
                <a:spcPts val="0"/>
              </a:spcAft>
              <a:defRPr/>
            </a:pPr>
            <a:r>
              <a:rPr lang="kk-KZ" dirty="0"/>
              <a:t>Қысқа </a:t>
            </a:r>
            <a:r>
              <a:rPr lang="kk-KZ" dirty="0" smtClean="0"/>
              <a:t>және ұзақ мерзімді </a:t>
            </a:r>
            <a:r>
              <a:rPr lang="kk-KZ" dirty="0"/>
              <a:t>резервтер </a:t>
            </a:r>
            <a:endParaRPr lang="ru-RU" dirty="0"/>
          </a:p>
          <a:p>
            <a:pPr eaLnBrk="1" fontAlgn="auto" hangingPunct="1">
              <a:spcAft>
                <a:spcPts val="0"/>
              </a:spcAft>
              <a:defRPr/>
            </a:pPr>
            <a:r>
              <a:rPr lang="kk-KZ" dirty="0"/>
              <a:t>Табыс салығы бойынша ағымды салықтық міндеттеме </a:t>
            </a:r>
            <a:endParaRPr lang="ru-RU" dirty="0"/>
          </a:p>
          <a:p>
            <a:pPr eaLnBrk="1" fontAlgn="auto" hangingPunct="1">
              <a:spcAft>
                <a:spcPts val="0"/>
              </a:spcAft>
              <a:defRPr/>
            </a:pPr>
            <a:r>
              <a:rPr lang="kk-KZ" dirty="0"/>
              <a:t>Жұмыскерлерге сыйақы </a:t>
            </a:r>
            <a:endParaRPr lang="kk-KZ" dirty="0" smtClean="0"/>
          </a:p>
          <a:p>
            <a:pPr eaLnBrk="1" fontAlgn="auto" hangingPunct="1">
              <a:spcAft>
                <a:spcPts val="0"/>
              </a:spcAft>
              <a:defRPr/>
            </a:pPr>
            <a:r>
              <a:rPr lang="kk-KZ" dirty="0" smtClean="0"/>
              <a:t>Кейінге қалдырылған  салықтық міндеттемелер</a:t>
            </a:r>
            <a:endParaRPr lang="ru-RU" dirty="0"/>
          </a:p>
          <a:p>
            <a:pPr eaLnBrk="1" fontAlgn="auto" hangingPunct="1">
              <a:spcAft>
                <a:spcPts val="0"/>
              </a:spcAft>
              <a:defRPr/>
            </a:pPr>
            <a:r>
              <a:rPr lang="kk-KZ" dirty="0"/>
              <a:t>Басқада </a:t>
            </a:r>
            <a:r>
              <a:rPr lang="kk-KZ" dirty="0" smtClean="0"/>
              <a:t>қысқа және ұзақ мерзімді </a:t>
            </a:r>
            <a:r>
              <a:rPr lang="kk-KZ" dirty="0"/>
              <a:t>міндеттемелер </a:t>
            </a:r>
            <a:endParaRPr lang="ru-RU" dirty="0"/>
          </a:p>
        </p:txBody>
      </p:sp>
    </p:spTree>
    <p:extLst>
      <p:ext uri="{BB962C8B-B14F-4D97-AF65-F5344CB8AC3E}">
        <p14:creationId xmlns:p14="http://schemas.microsoft.com/office/powerpoint/2010/main" val="738735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a:bodyPr>
          <a:lstStyle/>
          <a:p>
            <a:pPr eaLnBrk="1" fontAlgn="auto" hangingPunct="1">
              <a:spcAft>
                <a:spcPts val="0"/>
              </a:spcAft>
              <a:defRPr/>
            </a:pPr>
            <a:r>
              <a:rPr lang="kk-KZ" b="1" dirty="0" smtClean="0">
                <a:solidFill>
                  <a:schemeClr val="tx1"/>
                </a:solidFill>
              </a:rPr>
              <a:t>Міндеттемелерді анықтау белгілері</a:t>
            </a:r>
            <a:endParaRPr lang="ru-RU" b="1" dirty="0">
              <a:solidFill>
                <a:schemeClr val="tx1"/>
              </a:solidFill>
            </a:endParaRPr>
          </a:p>
        </p:txBody>
      </p:sp>
      <p:sp>
        <p:nvSpPr>
          <p:cNvPr id="3" name="Объект 2"/>
          <p:cNvSpPr>
            <a:spLocks noGrp="1"/>
          </p:cNvSpPr>
          <p:nvPr>
            <p:ph sz="quarter" idx="1"/>
          </p:nvPr>
        </p:nvSpPr>
        <p:spPr/>
        <p:txBody>
          <a:bodyPr rtlCol="0">
            <a:normAutofit fontScale="92500"/>
          </a:bodyPr>
          <a:lstStyle/>
          <a:p>
            <a:pPr eaLnBrk="1" fontAlgn="auto" hangingPunct="1">
              <a:spcAft>
                <a:spcPts val="0"/>
              </a:spcAft>
              <a:defRPr/>
            </a:pPr>
            <a:r>
              <a:rPr lang="ru-RU" dirty="0"/>
              <a:t>- </a:t>
            </a:r>
            <a:r>
              <a:rPr lang="ru-RU" dirty="0" err="1" smtClean="0"/>
              <a:t>міндеттеме</a:t>
            </a:r>
            <a:r>
              <a:rPr lang="ru-RU" dirty="0" smtClean="0"/>
              <a:t> осы </a:t>
            </a:r>
            <a:r>
              <a:rPr lang="ru-RU" dirty="0" err="1" smtClean="0"/>
              <a:t>уақытта</a:t>
            </a:r>
            <a:r>
              <a:rPr lang="ru-RU" dirty="0" smtClean="0"/>
              <a:t> </a:t>
            </a:r>
            <a:r>
              <a:rPr lang="ru-RU" dirty="0" err="1" smtClean="0"/>
              <a:t>немесе</a:t>
            </a:r>
            <a:r>
              <a:rPr lang="ru-RU" dirty="0" smtClean="0"/>
              <a:t> </a:t>
            </a:r>
            <a:r>
              <a:rPr lang="ru-RU" dirty="0" err="1" smtClean="0"/>
              <a:t>өткен</a:t>
            </a:r>
            <a:r>
              <a:rPr lang="ru-RU" dirty="0" smtClean="0"/>
              <a:t> </a:t>
            </a:r>
            <a:r>
              <a:rPr lang="ru-RU" dirty="0" err="1" smtClean="0"/>
              <a:t>кезеңдердің</a:t>
            </a:r>
            <a:r>
              <a:rPr lang="ru-RU" dirty="0" smtClean="0"/>
              <a:t> </a:t>
            </a:r>
            <a:r>
              <a:rPr lang="ru-RU" dirty="0" err="1" smtClean="0"/>
              <a:t>нәтижесінде</a:t>
            </a:r>
            <a:r>
              <a:rPr lang="ru-RU" dirty="0" smtClean="0"/>
              <a:t>  </a:t>
            </a:r>
            <a:r>
              <a:rPr lang="ru-RU" dirty="0" err="1"/>
              <a:t>пайда</a:t>
            </a:r>
            <a:r>
              <a:rPr lang="ru-RU" dirty="0"/>
              <a:t> </a:t>
            </a:r>
            <a:r>
              <a:rPr lang="ru-RU" dirty="0" err="1" smtClean="0"/>
              <a:t>болуы</a:t>
            </a:r>
            <a:r>
              <a:rPr lang="ru-RU" dirty="0" smtClean="0"/>
              <a:t> </a:t>
            </a:r>
            <a:r>
              <a:rPr lang="ru-RU" dirty="0" err="1" smtClean="0"/>
              <a:t>мүмкін</a:t>
            </a:r>
            <a:r>
              <a:rPr lang="ru-RU" dirty="0" smtClean="0"/>
              <a:t>, </a:t>
            </a:r>
            <a:r>
              <a:rPr lang="ru-RU" dirty="0" err="1" smtClean="0"/>
              <a:t>мысалы</a:t>
            </a:r>
            <a:r>
              <a:rPr lang="ru-RU" dirty="0" smtClean="0"/>
              <a:t>: </a:t>
            </a:r>
            <a:r>
              <a:rPr lang="ru-RU" dirty="0" err="1" smtClean="0"/>
              <a:t>сатып</a:t>
            </a:r>
            <a:r>
              <a:rPr lang="ru-RU" dirty="0" smtClean="0"/>
              <a:t> </a:t>
            </a:r>
            <a:r>
              <a:rPr lang="ru-RU" dirty="0" err="1" smtClean="0"/>
              <a:t>алынған</a:t>
            </a:r>
            <a:r>
              <a:rPr lang="ru-RU" dirty="0" smtClean="0"/>
              <a:t> </a:t>
            </a:r>
            <a:r>
              <a:rPr lang="ru-RU" dirty="0" err="1" smtClean="0"/>
              <a:t>тауарлар</a:t>
            </a:r>
            <a:r>
              <a:rPr lang="ru-RU" dirty="0" smtClean="0"/>
              <a:t>;  </a:t>
            </a:r>
            <a:endParaRPr lang="ru-RU" dirty="0"/>
          </a:p>
          <a:p>
            <a:pPr eaLnBrk="1" fontAlgn="auto" hangingPunct="1">
              <a:spcAft>
                <a:spcPts val="0"/>
              </a:spcAft>
              <a:defRPr/>
            </a:pPr>
            <a:r>
              <a:rPr lang="ru-RU" dirty="0"/>
              <a:t>- </a:t>
            </a:r>
            <a:r>
              <a:rPr lang="ru-RU" dirty="0" err="1" smtClean="0"/>
              <a:t>міндеттеме</a:t>
            </a:r>
            <a:r>
              <a:rPr lang="ru-RU" dirty="0" smtClean="0"/>
              <a:t> </a:t>
            </a:r>
            <a:r>
              <a:rPr lang="ru-RU" dirty="0" err="1" smtClean="0"/>
              <a:t>кредиторлық</a:t>
            </a:r>
            <a:r>
              <a:rPr lang="ru-RU" dirty="0" smtClean="0"/>
              <a:t> </a:t>
            </a:r>
            <a:r>
              <a:rPr lang="ru-RU" dirty="0" err="1" smtClean="0"/>
              <a:t>берешек</a:t>
            </a:r>
            <a:r>
              <a:rPr lang="ru-RU" dirty="0" smtClean="0"/>
              <a:t> </a:t>
            </a:r>
            <a:r>
              <a:rPr lang="ru-RU" dirty="0" err="1" smtClean="0"/>
              <a:t>ретінде</a:t>
            </a:r>
            <a:r>
              <a:rPr lang="ru-RU" dirty="0" smtClean="0"/>
              <a:t> </a:t>
            </a:r>
            <a:r>
              <a:rPr lang="ru-RU" dirty="0" err="1" smtClean="0"/>
              <a:t>пайда</a:t>
            </a:r>
            <a:r>
              <a:rPr lang="ru-RU" dirty="0" smtClean="0"/>
              <a:t> </a:t>
            </a:r>
            <a:r>
              <a:rPr lang="ru-RU" dirty="0" err="1" smtClean="0"/>
              <a:t>болуы</a:t>
            </a:r>
            <a:r>
              <a:rPr lang="ru-RU" dirty="0" smtClean="0"/>
              <a:t> </a:t>
            </a:r>
            <a:r>
              <a:rPr lang="ru-RU" dirty="0" err="1" smtClean="0"/>
              <a:t>мүмкін</a:t>
            </a:r>
            <a:r>
              <a:rPr lang="ru-RU" dirty="0" smtClean="0"/>
              <a:t>, </a:t>
            </a:r>
            <a:r>
              <a:rPr lang="ru-RU" dirty="0" err="1" smtClean="0"/>
              <a:t>егер</a:t>
            </a:r>
            <a:r>
              <a:rPr lang="ru-RU" dirty="0" smtClean="0"/>
              <a:t> </a:t>
            </a:r>
            <a:r>
              <a:rPr lang="ru-RU" dirty="0" err="1" smtClean="0"/>
              <a:t>олар</a:t>
            </a:r>
            <a:r>
              <a:rPr lang="ru-RU" dirty="0" smtClean="0"/>
              <a:t> </a:t>
            </a:r>
            <a:r>
              <a:rPr lang="ru-RU" dirty="0" err="1" smtClean="0"/>
              <a:t>болашақта</a:t>
            </a:r>
            <a:r>
              <a:rPr lang="ru-RU" dirty="0" smtClean="0"/>
              <a:t> </a:t>
            </a:r>
            <a:r>
              <a:rPr lang="ru-RU" dirty="0" err="1" smtClean="0"/>
              <a:t>шаруашылық</a:t>
            </a:r>
            <a:r>
              <a:rPr lang="ru-RU" dirty="0" smtClean="0"/>
              <a:t> </a:t>
            </a:r>
            <a:r>
              <a:rPr lang="ru-RU" dirty="0" err="1" smtClean="0"/>
              <a:t>байланысты</a:t>
            </a:r>
            <a:r>
              <a:rPr lang="ru-RU" dirty="0" smtClean="0"/>
              <a:t> </a:t>
            </a:r>
            <a:r>
              <a:rPr lang="ru-RU" dirty="0" err="1" smtClean="0"/>
              <a:t>сақтау</a:t>
            </a:r>
            <a:r>
              <a:rPr lang="ru-RU" dirty="0" smtClean="0"/>
              <a:t> </a:t>
            </a:r>
            <a:r>
              <a:rPr lang="ru-RU" dirty="0" err="1" smtClean="0"/>
              <a:t>қажеттілігі</a:t>
            </a:r>
            <a:r>
              <a:rPr lang="ru-RU" dirty="0" smtClean="0"/>
              <a:t> </a:t>
            </a:r>
            <a:r>
              <a:rPr lang="ru-RU" dirty="0" err="1" smtClean="0"/>
              <a:t>туындайтын</a:t>
            </a:r>
            <a:r>
              <a:rPr lang="ru-RU" dirty="0" smtClean="0"/>
              <a:t> </a:t>
            </a:r>
            <a:r>
              <a:rPr lang="ru-RU" dirty="0" err="1" smtClean="0"/>
              <a:t>болса</a:t>
            </a:r>
            <a:r>
              <a:rPr lang="ru-RU" dirty="0" smtClean="0"/>
              <a:t>;</a:t>
            </a:r>
          </a:p>
          <a:p>
            <a:pPr eaLnBrk="1" fontAlgn="auto" hangingPunct="1">
              <a:spcAft>
                <a:spcPts val="0"/>
              </a:spcAft>
              <a:defRPr/>
            </a:pPr>
            <a:r>
              <a:rPr lang="en-US" dirty="0" smtClean="0"/>
              <a:t>- </a:t>
            </a:r>
            <a:r>
              <a:rPr lang="ru-RU" dirty="0" err="1" smtClean="0"/>
              <a:t>міндеттеме</a:t>
            </a:r>
            <a:r>
              <a:rPr lang="ru-RU" dirty="0" smtClean="0"/>
              <a:t> </a:t>
            </a:r>
            <a:r>
              <a:rPr lang="ru-RU" dirty="0" err="1"/>
              <a:t>қайтарылуы</a:t>
            </a:r>
            <a:r>
              <a:rPr lang="ru-RU" dirty="0"/>
              <a:t> </a:t>
            </a:r>
            <a:r>
              <a:rPr lang="ru-RU" dirty="0" err="1"/>
              <a:t>мүмкін</a:t>
            </a:r>
            <a:r>
              <a:rPr lang="ru-RU" dirty="0"/>
              <a:t>, </a:t>
            </a:r>
            <a:r>
              <a:rPr lang="ru-RU" dirty="0" err="1"/>
              <a:t>бірақ</a:t>
            </a:r>
            <a:r>
              <a:rPr lang="ru-RU" dirty="0"/>
              <a:t> </a:t>
            </a:r>
            <a:r>
              <a:rPr lang="ru-RU" dirty="0" err="1"/>
              <a:t>ол</a:t>
            </a:r>
            <a:r>
              <a:rPr lang="ru-RU" dirty="0"/>
              <a:t> </a:t>
            </a:r>
            <a:r>
              <a:rPr lang="ru-RU" dirty="0" err="1"/>
              <a:t>нақты</a:t>
            </a:r>
            <a:r>
              <a:rPr lang="ru-RU" dirty="0"/>
              <a:t> </a:t>
            </a:r>
            <a:r>
              <a:rPr lang="ru-RU" dirty="0" err="1"/>
              <a:t>бағалауды</a:t>
            </a:r>
            <a:r>
              <a:rPr lang="ru-RU" dirty="0"/>
              <a:t> </a:t>
            </a:r>
            <a:r>
              <a:rPr lang="ru-RU" dirty="0" err="1"/>
              <a:t>білдірмейді</a:t>
            </a:r>
            <a:r>
              <a:rPr lang="ru-RU" dirty="0"/>
              <a:t>, </a:t>
            </a:r>
            <a:r>
              <a:rPr lang="ru-RU" dirty="0" err="1"/>
              <a:t>өйткені</a:t>
            </a:r>
            <a:r>
              <a:rPr lang="ru-RU" dirty="0"/>
              <a:t> </a:t>
            </a:r>
            <a:r>
              <a:rPr lang="ru-RU" dirty="0" err="1"/>
              <a:t>болашақ</a:t>
            </a:r>
            <a:r>
              <a:rPr lang="ru-RU" dirty="0"/>
              <a:t> </a:t>
            </a:r>
            <a:r>
              <a:rPr lang="ru-RU" dirty="0" err="1"/>
              <a:t>төлемдер</a:t>
            </a:r>
            <a:r>
              <a:rPr lang="ru-RU" dirty="0"/>
              <a:t> </a:t>
            </a:r>
            <a:r>
              <a:rPr lang="ru-RU" dirty="0" err="1"/>
              <a:t>ықтималдылық</a:t>
            </a:r>
            <a:r>
              <a:rPr lang="ru-RU" dirty="0"/>
              <a:t> </a:t>
            </a:r>
            <a:r>
              <a:rPr lang="ru-RU" dirty="0" err="1"/>
              <a:t>теориясына</a:t>
            </a:r>
            <a:r>
              <a:rPr lang="ru-RU" dirty="0"/>
              <a:t> </a:t>
            </a:r>
            <a:r>
              <a:rPr lang="ru-RU" dirty="0" err="1"/>
              <a:t>сәйкес</a:t>
            </a:r>
            <a:r>
              <a:rPr lang="ru-RU" dirty="0" smtClean="0"/>
              <a:t>;</a:t>
            </a:r>
          </a:p>
          <a:p>
            <a:pPr eaLnBrk="1" fontAlgn="auto" hangingPunct="1">
              <a:spcAft>
                <a:spcPts val="0"/>
              </a:spcAft>
              <a:defRPr/>
            </a:pPr>
            <a:r>
              <a:rPr lang="ru-RU" dirty="0"/>
              <a:t>- </a:t>
            </a:r>
            <a:r>
              <a:rPr lang="ru-RU" dirty="0" err="1"/>
              <a:t>міндеттеменің</a:t>
            </a:r>
            <a:r>
              <a:rPr lang="ru-RU" dirty="0"/>
              <a:t> </a:t>
            </a:r>
            <a:r>
              <a:rPr lang="ru-RU" dirty="0" err="1"/>
              <a:t>орындалуы</a:t>
            </a:r>
            <a:r>
              <a:rPr lang="ru-RU" dirty="0"/>
              <a:t> </a:t>
            </a:r>
            <a:r>
              <a:rPr lang="ru-RU" dirty="0" err="1"/>
              <a:t>мерзімі</a:t>
            </a:r>
            <a:r>
              <a:rPr lang="ru-RU" dirty="0"/>
              <a:t> </a:t>
            </a:r>
            <a:r>
              <a:rPr lang="ru-RU" dirty="0" err="1"/>
              <a:t>нақты</a:t>
            </a:r>
            <a:r>
              <a:rPr lang="ru-RU" dirty="0"/>
              <a:t> </a:t>
            </a:r>
            <a:r>
              <a:rPr lang="ru-RU" dirty="0" err="1"/>
              <a:t>болмаса</a:t>
            </a:r>
            <a:r>
              <a:rPr lang="ru-RU" dirty="0"/>
              <a:t> да, </a:t>
            </a:r>
            <a:r>
              <a:rPr lang="ru-RU" dirty="0" err="1"/>
              <a:t>анықталған</a:t>
            </a:r>
            <a:r>
              <a:rPr lang="ru-RU" dirty="0"/>
              <a:t> </a:t>
            </a:r>
            <a:r>
              <a:rPr lang="ru-RU" dirty="0" err="1"/>
              <a:t>болуы</a:t>
            </a:r>
            <a:r>
              <a:rPr lang="ru-RU" dirty="0"/>
              <a:t> </a:t>
            </a:r>
            <a:r>
              <a:rPr lang="ru-RU" dirty="0" err="1"/>
              <a:t>керек</a:t>
            </a:r>
            <a:r>
              <a:rPr lang="ru-RU" dirty="0"/>
              <a:t>; </a:t>
            </a:r>
            <a:r>
              <a:rPr lang="ru-RU" dirty="0" err="1"/>
              <a:t>ол</a:t>
            </a:r>
            <a:r>
              <a:rPr lang="ru-RU" dirty="0"/>
              <a:t> </a:t>
            </a:r>
            <a:r>
              <a:rPr lang="ru-RU" dirty="0" err="1"/>
              <a:t>ұзартылуы</a:t>
            </a:r>
            <a:r>
              <a:rPr lang="ru-RU" dirty="0"/>
              <a:t> </a:t>
            </a:r>
            <a:r>
              <a:rPr lang="ru-RU" dirty="0" err="1"/>
              <a:t>мүмкін</a:t>
            </a:r>
            <a:r>
              <a:rPr lang="ru-RU" dirty="0"/>
              <a:t>. </a:t>
            </a:r>
          </a:p>
          <a:p>
            <a:pPr eaLnBrk="1" fontAlgn="auto" hangingPunct="1">
              <a:spcAft>
                <a:spcPts val="0"/>
              </a:spcAft>
              <a:defRPr/>
            </a:pPr>
            <a:endParaRPr lang="ru-RU" dirty="0"/>
          </a:p>
        </p:txBody>
      </p:sp>
    </p:spTree>
    <p:extLst>
      <p:ext uri="{BB962C8B-B14F-4D97-AF65-F5344CB8AC3E}">
        <p14:creationId xmlns:p14="http://schemas.microsoft.com/office/powerpoint/2010/main" val="2027034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eaLnBrk="1" fontAlgn="auto" hangingPunct="1">
              <a:spcAft>
                <a:spcPts val="0"/>
              </a:spcAft>
              <a:defRPr/>
            </a:pPr>
            <a:r>
              <a:rPr lang="ru-RU" b="1" dirty="0" err="1" smtClean="0">
                <a:solidFill>
                  <a:schemeClr val="tx1"/>
                </a:solidFill>
              </a:rPr>
              <a:t>Бухгалтерлік</a:t>
            </a:r>
            <a:r>
              <a:rPr lang="ru-RU" b="1" dirty="0" smtClean="0">
                <a:solidFill>
                  <a:schemeClr val="tx1"/>
                </a:solidFill>
              </a:rPr>
              <a:t> </a:t>
            </a:r>
            <a:r>
              <a:rPr lang="ru-RU" b="1" dirty="0" err="1" smtClean="0">
                <a:solidFill>
                  <a:schemeClr val="tx1"/>
                </a:solidFill>
              </a:rPr>
              <a:t>есепте</a:t>
            </a:r>
            <a:r>
              <a:rPr lang="ru-RU" b="1" dirty="0" smtClean="0">
                <a:solidFill>
                  <a:schemeClr val="tx1"/>
                </a:solidFill>
              </a:rPr>
              <a:t> </a:t>
            </a:r>
            <a:r>
              <a:rPr lang="ru-RU" b="1" dirty="0" err="1" smtClean="0">
                <a:solidFill>
                  <a:schemeClr val="tx1"/>
                </a:solidFill>
              </a:rPr>
              <a:t>міндеттемелер</a:t>
            </a:r>
            <a:r>
              <a:rPr lang="ru-RU" b="1" dirty="0" smtClean="0">
                <a:solidFill>
                  <a:schemeClr val="tx1"/>
                </a:solidFill>
              </a:rPr>
              <a:t> </a:t>
            </a:r>
            <a:r>
              <a:rPr lang="ru-RU" b="1" dirty="0" err="1" smtClean="0">
                <a:solidFill>
                  <a:schemeClr val="tx1"/>
                </a:solidFill>
              </a:rPr>
              <a:t>бойынша</a:t>
            </a:r>
            <a:r>
              <a:rPr lang="ru-RU" b="1" dirty="0" smtClean="0">
                <a:solidFill>
                  <a:schemeClr val="tx1"/>
                </a:solidFill>
              </a:rPr>
              <a:t> </a:t>
            </a:r>
            <a:r>
              <a:rPr lang="ru-RU" b="1" dirty="0" err="1" smtClean="0">
                <a:solidFill>
                  <a:schemeClr val="tx1"/>
                </a:solidFill>
              </a:rPr>
              <a:t>көрсетіледі</a:t>
            </a:r>
            <a:endParaRPr lang="ru-RU" b="1" dirty="0">
              <a:solidFill>
                <a:schemeClr val="tx1"/>
              </a:solidFill>
            </a:endParaRPr>
          </a:p>
        </p:txBody>
      </p:sp>
      <p:sp>
        <p:nvSpPr>
          <p:cNvPr id="9219" name="Объект 2"/>
          <p:cNvSpPr>
            <a:spLocks noGrp="1"/>
          </p:cNvSpPr>
          <p:nvPr>
            <p:ph sz="quarter" idx="1"/>
          </p:nvPr>
        </p:nvSpPr>
        <p:spPr/>
        <p:txBody>
          <a:bodyPr/>
          <a:lstStyle/>
          <a:p>
            <a:pPr eaLnBrk="1" hangingPunct="1"/>
            <a:r>
              <a:rPr lang="ru-RU" altLang="ru-RU" smtClean="0"/>
              <a:t>Міндеттемелердің пайда болуы;</a:t>
            </a:r>
          </a:p>
          <a:p>
            <a:pPr eaLnBrk="1" hangingPunct="1"/>
            <a:r>
              <a:rPr lang="ru-RU" altLang="ru-RU" smtClean="0"/>
              <a:t>Міндеттемелерді бағалау;</a:t>
            </a:r>
          </a:p>
          <a:p>
            <a:pPr eaLnBrk="1" hangingPunct="1"/>
            <a:r>
              <a:rPr lang="ru-RU" altLang="ru-RU" smtClean="0"/>
              <a:t>Міндеттемелерді жіктеу.</a:t>
            </a:r>
          </a:p>
          <a:p>
            <a:pPr eaLnBrk="1" hangingPunct="1"/>
            <a:endParaRPr lang="ru-RU" altLang="ru-RU" smtClean="0"/>
          </a:p>
        </p:txBody>
      </p:sp>
    </p:spTree>
    <p:extLst>
      <p:ext uri="{BB962C8B-B14F-4D97-AF65-F5344CB8AC3E}">
        <p14:creationId xmlns:p14="http://schemas.microsoft.com/office/powerpoint/2010/main" val="1551253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534400" cy="1328192"/>
          </a:xfrm>
        </p:spPr>
        <p:txBody>
          <a:bodyPr>
            <a:normAutofit fontScale="90000"/>
          </a:bodyPr>
          <a:lstStyle/>
          <a:p>
            <a:r>
              <a:rPr lang="kk-KZ" dirty="0">
                <a:solidFill>
                  <a:schemeClr val="tx1"/>
                </a:solidFill>
              </a:rPr>
              <a:t>Міндеттемелерді реттеу әртүрлі әдістермен жүргізіліу мүмкін:</a:t>
            </a:r>
            <a:r>
              <a:rPr lang="ru-RU" dirty="0">
                <a:solidFill>
                  <a:schemeClr val="tx1"/>
                </a:solidFill>
              </a:rPr>
              <a:t/>
            </a:r>
            <a:br>
              <a:rPr lang="ru-RU" dirty="0">
                <a:solidFill>
                  <a:schemeClr val="tx1"/>
                </a:solidFill>
              </a:rPr>
            </a:br>
            <a:endParaRPr lang="ru-RU" dirty="0">
              <a:solidFill>
                <a:schemeClr val="tx1"/>
              </a:solidFill>
            </a:endParaRPr>
          </a:p>
        </p:txBody>
      </p:sp>
      <p:sp>
        <p:nvSpPr>
          <p:cNvPr id="3" name="Объект 2"/>
          <p:cNvSpPr>
            <a:spLocks noGrp="1"/>
          </p:cNvSpPr>
          <p:nvPr>
            <p:ph sz="quarter" idx="1"/>
          </p:nvPr>
        </p:nvSpPr>
        <p:spPr/>
        <p:txBody>
          <a:bodyPr/>
          <a:lstStyle/>
          <a:p>
            <a:pPr lvl="0"/>
            <a:r>
              <a:rPr lang="kk-KZ" dirty="0" smtClean="0"/>
              <a:t>ақша </a:t>
            </a:r>
            <a:r>
              <a:rPr lang="kk-KZ" dirty="0"/>
              <a:t>қаражаттарын төлеу;</a:t>
            </a:r>
            <a:endParaRPr lang="ru-RU" dirty="0"/>
          </a:p>
          <a:p>
            <a:pPr lvl="0"/>
            <a:r>
              <a:rPr lang="kk-KZ" dirty="0"/>
              <a:t>басқа активтерді беру;</a:t>
            </a:r>
            <a:endParaRPr lang="ru-RU" dirty="0"/>
          </a:p>
          <a:p>
            <a:pPr lvl="0"/>
            <a:r>
              <a:rPr lang="kk-KZ" dirty="0"/>
              <a:t>қызмет көрсету;</a:t>
            </a:r>
            <a:endParaRPr lang="ru-RU" dirty="0"/>
          </a:p>
          <a:p>
            <a:pPr lvl="0"/>
            <a:r>
              <a:rPr lang="kk-KZ" dirty="0"/>
              <a:t>бір міндеттемені екішісімен ауыстыру;</a:t>
            </a:r>
            <a:endParaRPr lang="ru-RU" dirty="0"/>
          </a:p>
          <a:p>
            <a:pPr lvl="0"/>
            <a:r>
              <a:rPr lang="kk-KZ" dirty="0"/>
              <a:t>міндеттемелерді капиталға ауыстыру.</a:t>
            </a:r>
            <a:endParaRPr lang="ru-RU" dirty="0"/>
          </a:p>
          <a:p>
            <a:endParaRPr lang="ru-RU" dirty="0"/>
          </a:p>
        </p:txBody>
      </p:sp>
    </p:spTree>
    <p:extLst>
      <p:ext uri="{BB962C8B-B14F-4D97-AF65-F5344CB8AC3E}">
        <p14:creationId xmlns:p14="http://schemas.microsoft.com/office/powerpoint/2010/main" val="407092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eaLnBrk="1" fontAlgn="auto" hangingPunct="1">
              <a:spcAft>
                <a:spcPts val="0"/>
              </a:spcAft>
              <a:defRPr/>
            </a:pPr>
            <a:r>
              <a:rPr lang="kk-KZ" b="1" dirty="0">
                <a:solidFill>
                  <a:schemeClr val="tx1"/>
                </a:solidFill>
              </a:rPr>
              <a:t>Несиелер бойынша міндеттемелер </a:t>
            </a:r>
            <a:r>
              <a:rPr lang="kk-KZ" b="1" dirty="0" smtClean="0">
                <a:solidFill>
                  <a:schemeClr val="tx1"/>
                </a:solidFill>
              </a:rPr>
              <a:t>есебі</a:t>
            </a:r>
            <a:endParaRPr lang="ru-RU" b="1" dirty="0">
              <a:solidFill>
                <a:schemeClr val="tx1"/>
              </a:solidFill>
            </a:endParaRPr>
          </a:p>
        </p:txBody>
      </p:sp>
      <p:sp>
        <p:nvSpPr>
          <p:cNvPr id="10243" name="Объект 2"/>
          <p:cNvSpPr>
            <a:spLocks noGrp="1"/>
          </p:cNvSpPr>
          <p:nvPr>
            <p:ph sz="quarter" idx="1"/>
          </p:nvPr>
        </p:nvSpPr>
        <p:spPr/>
        <p:txBody>
          <a:bodyPr>
            <a:normAutofit fontScale="70000" lnSpcReduction="20000"/>
          </a:bodyPr>
          <a:lstStyle/>
          <a:p>
            <a:pPr algn="just"/>
            <a:r>
              <a:rPr lang="ru-RU" b="1" i="1" dirty="0"/>
              <a:t> </a:t>
            </a:r>
            <a:r>
              <a:rPr lang="kk-KZ" b="1" i="1" dirty="0"/>
              <a:t>Несие –</a:t>
            </a:r>
            <a:r>
              <a:rPr lang="kk-KZ" dirty="0"/>
              <a:t>бір заңды тұлғаның екінші бір заңды тұлғаға немесе жеке адамның заңды тұлғағаәдетте келісілген мөлшерде пайыз алу үшін белгілі бір уақытқа заттай немесе ақшалай уақытша қаржы беруге байланысты пайда болатын экономикалық қарым-қатынас жүйесі болып табылады.</a:t>
            </a:r>
            <a:endParaRPr lang="ru-RU" dirty="0"/>
          </a:p>
          <a:p>
            <a:pPr algn="just"/>
            <a:r>
              <a:rPr lang="kk-KZ" dirty="0"/>
              <a:t>Нарықтық экономика жағдайында несие коммерциялық және банктік болып екіге бөлінеді.</a:t>
            </a:r>
            <a:endParaRPr lang="ru-RU" dirty="0"/>
          </a:p>
          <a:p>
            <a:pPr algn="just"/>
            <a:r>
              <a:rPr lang="kk-KZ" b="1" i="1" dirty="0"/>
              <a:t>Коммерциялық несие</a:t>
            </a:r>
            <a:r>
              <a:rPr lang="kk-KZ" b="1" dirty="0"/>
              <a:t>- </a:t>
            </a:r>
            <a:r>
              <a:rPr lang="kk-KZ" dirty="0"/>
              <a:t>бір субъектінің екінші бір субъектіге сатқан тауарының құнынан алынатын төлемнің кейінге қалдырылуына байланысты туындайды.</a:t>
            </a:r>
            <a:endParaRPr lang="ru-RU" dirty="0"/>
          </a:p>
          <a:p>
            <a:pPr algn="just"/>
            <a:r>
              <a:rPr lang="kk-KZ" b="1" i="1" dirty="0"/>
              <a:t>Банк несиесі</a:t>
            </a:r>
            <a:r>
              <a:rPr lang="kk-KZ" b="1" dirty="0"/>
              <a:t>- </a:t>
            </a:r>
            <a:r>
              <a:rPr lang="kk-KZ" dirty="0"/>
              <a:t>субъектіге ақша қаражаты түрінде өндірісін ұлғайтуға, ағымдағы қызметтерге байланысты қарыздарын төлеу үшін беріледі.</a:t>
            </a:r>
            <a:r>
              <a:rPr lang="kk-KZ" b="1" dirty="0"/>
              <a:t> </a:t>
            </a:r>
            <a:endParaRPr lang="ru-RU" dirty="0"/>
          </a:p>
          <a:p>
            <a:pPr algn="just"/>
            <a:r>
              <a:rPr lang="kk-KZ" dirty="0"/>
              <a:t>Берілетін уақыт аралығына байланысты банк несиесі қысқа мерзімді (бір жылға дейінгі уақыт) және ұзақ мерзімді (бір жылдан артық уақыт) болып екіге бөлінеді.</a:t>
            </a:r>
            <a:r>
              <a:rPr lang="kk-KZ" b="1" dirty="0"/>
              <a:t> </a:t>
            </a:r>
            <a:endParaRPr lang="ru-RU" dirty="0"/>
          </a:p>
          <a:p>
            <a:pPr algn="just"/>
            <a:r>
              <a:rPr lang="kk-KZ" dirty="0"/>
              <a:t>              Несиенің объективті қажеттілігі- бұл, субъектінің өндірістік және сауда айналымы капиталының жетіспеушілігінен туындайды. </a:t>
            </a:r>
            <a:endParaRPr lang="ru-RU" dirty="0"/>
          </a:p>
        </p:txBody>
      </p:sp>
    </p:spTree>
    <p:extLst>
      <p:ext uri="{BB962C8B-B14F-4D97-AF65-F5344CB8AC3E}">
        <p14:creationId xmlns:p14="http://schemas.microsoft.com/office/powerpoint/2010/main" val="1848036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p:txBody>
          <a:bodyPr>
            <a:normAutofit fontScale="77500" lnSpcReduction="20000"/>
          </a:bodyPr>
          <a:lstStyle/>
          <a:p>
            <a:pPr algn="just"/>
            <a:r>
              <a:rPr lang="kk-KZ" b="1" dirty="0"/>
              <a:t> Б</a:t>
            </a:r>
            <a:r>
              <a:rPr lang="kk-KZ" dirty="0"/>
              <a:t>анкке несие алу үшін бірінші рет барған кәсіпорын өзінің жарғысын, ұйымдастыру құжаттарының көшірмесін, ережелерді, жалға алу келісімдерін, тіркеу куәлігін және клиенттін кредит алу құқығының барлығын растайтын құжаттар ұсынады. </a:t>
            </a:r>
            <a:endParaRPr lang="ru-RU" dirty="0"/>
          </a:p>
          <a:p>
            <a:pPr algn="just"/>
            <a:r>
              <a:rPr lang="kk-KZ" dirty="0"/>
              <a:t>   Қарыз алушыға несие жасалынған несие шартына сай беріледі. Бұл келісімде кредиттің мақсаты, мөлшері және мерзімі, құжаттар тізімі және олардың банкке ұсынылу мерзімділігі, кредиттің мақсатты пайдаланылуын және қамсыздандырылуын тексеру нысандары, несие бойынша қарыздарды өтеудің есебіне кепілге салынған мүліктерді өткізудің рәсімдері, қамсыздандыруды тексеру үшін банкке ұсынылатын ақпараттардың мазмұны көзделді. </a:t>
            </a:r>
            <a:endParaRPr lang="ru-RU" dirty="0"/>
          </a:p>
          <a:p>
            <a:pPr algn="just"/>
            <a:r>
              <a:rPr lang="kk-KZ" dirty="0"/>
              <a:t> Қысқа мерзімді кредит әдетте 12 айдан аспайтын мерзімге кредиттелетін материалдық құндылықтардың айналымдылығына және шыққан шығынның өзін-өзі ақтауына негізделіп беріледі. </a:t>
            </a:r>
            <a:endParaRPr lang="ru-RU" dirty="0"/>
          </a:p>
        </p:txBody>
      </p:sp>
    </p:spTree>
    <p:extLst>
      <p:ext uri="{BB962C8B-B14F-4D97-AF65-F5344CB8AC3E}">
        <p14:creationId xmlns:p14="http://schemas.microsoft.com/office/powerpoint/2010/main" val="3601441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p:txBody>
          <a:bodyPr>
            <a:normAutofit lnSpcReduction="10000"/>
          </a:bodyPr>
          <a:lstStyle/>
          <a:p>
            <a:pPr algn="just"/>
            <a:r>
              <a:rPr lang="kk-KZ" dirty="0"/>
              <a:t>Алынған несиелерді есепке алу 3010 «Қысқа мерзімді банк займдары», 3020 «Алынған қысқа мерзімді займдар», 4010 «Ұзақ мерзімді банктік займдар», 4020 «Ұзақ мерзімді алынған займдар» пассивті шоттарында жүргізіледі.  Бұл шоттардың кредиті бойынша банк және басқа мекемелер алдындағы несиелер бойынша қарыздардың қалдығы және алынған несиелер сомалары, ал дебеті бойынша несиелердің қайтарылуы, яғни қарыздардың азайтылуы көрсетіледі.</a:t>
            </a:r>
            <a:endParaRPr lang="ru-RU" dirty="0"/>
          </a:p>
          <a:p>
            <a:pPr algn="just"/>
            <a:endParaRPr lang="ru-RU" dirty="0"/>
          </a:p>
        </p:txBody>
      </p:sp>
    </p:spTree>
    <p:extLst>
      <p:ext uri="{BB962C8B-B14F-4D97-AF65-F5344CB8AC3E}">
        <p14:creationId xmlns:p14="http://schemas.microsoft.com/office/powerpoint/2010/main" val="2909814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764704"/>
            <a:ext cx="8534400" cy="758952"/>
          </a:xfrm>
        </p:spPr>
        <p:txBody>
          <a:bodyPr>
            <a:normAutofit fontScale="90000"/>
          </a:bodyPr>
          <a:lstStyle/>
          <a:p>
            <a:r>
              <a:rPr lang="kk-KZ" b="1" dirty="0">
                <a:solidFill>
                  <a:schemeClr val="tx1"/>
                </a:solidFill>
              </a:rPr>
              <a:t>Несиелер  есебі  бойынша  шоттар корреспонденциясның кестесі</a:t>
            </a:r>
            <a:r>
              <a:rPr lang="ru-RU" dirty="0">
                <a:solidFill>
                  <a:schemeClr val="tx1"/>
                </a:solidFill>
              </a:rPr>
              <a:t/>
            </a:r>
            <a:br>
              <a:rPr lang="ru-RU" dirty="0">
                <a:solidFill>
                  <a:schemeClr val="tx1"/>
                </a:solidFill>
              </a:rPr>
            </a:br>
            <a:endParaRPr lang="ru-RU" dirty="0">
              <a:solidFill>
                <a:schemeClr val="tx1"/>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630188499"/>
              </p:ext>
            </p:extLst>
          </p:nvPr>
        </p:nvGraphicFramePr>
        <p:xfrm>
          <a:off x="1403648" y="1700808"/>
          <a:ext cx="6372226" cy="3689096"/>
        </p:xfrm>
        <a:graphic>
          <a:graphicData uri="http://schemas.openxmlformats.org/drawingml/2006/table">
            <a:tbl>
              <a:tblPr>
                <a:tableStyleId>{5940675A-B579-460E-94D1-54222C63F5DA}</a:tableStyleId>
              </a:tblPr>
              <a:tblGrid>
                <a:gridCol w="411644"/>
                <a:gridCol w="3619038"/>
                <a:gridCol w="1170772"/>
                <a:gridCol w="1170772"/>
              </a:tblGrid>
              <a:tr h="0">
                <a:tc>
                  <a:txBody>
                    <a:bodyPr/>
                    <a:lstStyle/>
                    <a:p>
                      <a:pPr algn="ctr">
                        <a:lnSpc>
                          <a:spcPct val="150000"/>
                        </a:lnSpc>
                        <a:spcAft>
                          <a:spcPts val="0"/>
                        </a:spcAft>
                      </a:pPr>
                      <a:r>
                        <a:rPr lang="ru-RU" sz="1600" dirty="0">
                          <a:effectLst/>
                          <a:latin typeface="Arial" panose="020B0604020202020204" pitchFamily="34" charset="0"/>
                          <a:cs typeface="Arial" panose="020B0604020202020204" pitchFamily="34" charset="0"/>
                        </a:rPr>
                        <a:t> </a:t>
                      </a:r>
                    </a:p>
                    <a:p>
                      <a:pPr algn="ctr">
                        <a:lnSpc>
                          <a:spcPct val="150000"/>
                        </a:lnSpc>
                        <a:spcAft>
                          <a:spcPts val="0"/>
                        </a:spcAft>
                      </a:pPr>
                      <a:r>
                        <a:rPr lang="ru-RU" sz="1600" dirty="0">
                          <a:effectLst/>
                          <a:latin typeface="Arial" panose="020B0604020202020204" pitchFamily="34" charset="0"/>
                          <a:cs typeface="Arial" panose="020B0604020202020204" pitchFamily="34" charset="0"/>
                        </a:rPr>
                        <a:t>№</a:t>
                      </a:r>
                      <a:endParaRPr lang="ru-RU" sz="16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ru-RU" sz="1600">
                          <a:effectLst/>
                          <a:latin typeface="Arial" panose="020B0604020202020204" pitchFamily="34" charset="0"/>
                          <a:cs typeface="Arial" panose="020B0604020202020204" pitchFamily="34" charset="0"/>
                        </a:rPr>
                        <a:t> </a:t>
                      </a:r>
                    </a:p>
                    <a:p>
                      <a:pPr algn="ctr">
                        <a:spcAft>
                          <a:spcPts val="0"/>
                        </a:spcAft>
                      </a:pPr>
                      <a:r>
                        <a:rPr lang="ru-RU" sz="1600">
                          <a:effectLst/>
                          <a:latin typeface="Arial" panose="020B0604020202020204" pitchFamily="34" charset="0"/>
                          <a:cs typeface="Arial" panose="020B0604020202020204" pitchFamily="34" charset="0"/>
                        </a:rPr>
                        <a:t>Шаруашылық операция мазмұны</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ru-RU" sz="1600">
                          <a:effectLst/>
                          <a:latin typeface="Arial" panose="020B0604020202020204" pitchFamily="34" charset="0"/>
                          <a:cs typeface="Arial" panose="020B0604020202020204" pitchFamily="34" charset="0"/>
                        </a:rPr>
                        <a:t> </a:t>
                      </a:r>
                    </a:p>
                    <a:p>
                      <a:pPr algn="ctr">
                        <a:spcAft>
                          <a:spcPts val="0"/>
                        </a:spcAft>
                      </a:pPr>
                      <a:r>
                        <a:rPr lang="ru-RU" sz="1600">
                          <a:effectLst/>
                          <a:latin typeface="Arial" panose="020B0604020202020204" pitchFamily="34" charset="0"/>
                          <a:cs typeface="Arial" panose="020B0604020202020204" pitchFamily="34" charset="0"/>
                        </a:rPr>
                        <a:t>Дебет</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ru-RU" sz="1600">
                          <a:effectLst/>
                          <a:latin typeface="Arial" panose="020B0604020202020204" pitchFamily="34" charset="0"/>
                          <a:cs typeface="Arial" panose="020B0604020202020204" pitchFamily="34" charset="0"/>
                        </a:rPr>
                        <a:t> </a:t>
                      </a:r>
                    </a:p>
                    <a:p>
                      <a:pPr algn="ctr">
                        <a:spcAft>
                          <a:spcPts val="0"/>
                        </a:spcAft>
                      </a:pPr>
                      <a:r>
                        <a:rPr lang="ru-RU" sz="1600">
                          <a:effectLst/>
                          <a:latin typeface="Arial" panose="020B0604020202020204" pitchFamily="34" charset="0"/>
                          <a:cs typeface="Arial" panose="020B0604020202020204" pitchFamily="34" charset="0"/>
                        </a:rPr>
                        <a:t>Кредит</a:t>
                      </a:r>
                      <a:endParaRPr lang="ru-RU" sz="1600">
                        <a:effectLst/>
                        <a:latin typeface="Arial" panose="020B0604020202020204" pitchFamily="34" charset="0"/>
                        <a:ea typeface="Times New Roman"/>
                        <a:cs typeface="Arial" panose="020B0604020202020204" pitchFamily="34" charset="0"/>
                      </a:endParaRPr>
                    </a:p>
                  </a:txBody>
                  <a:tcPr marL="68580" marR="68580" marT="0" marB="0"/>
                </a:tc>
              </a:tr>
              <a:tr h="0">
                <a:tc>
                  <a:txBody>
                    <a:bodyPr/>
                    <a:lstStyle/>
                    <a:p>
                      <a:pPr algn="ctr">
                        <a:lnSpc>
                          <a:spcPct val="150000"/>
                        </a:lnSpc>
                        <a:spcAft>
                          <a:spcPts val="0"/>
                        </a:spcAft>
                      </a:pPr>
                      <a:r>
                        <a:rPr lang="kk-KZ" sz="1600">
                          <a:effectLst/>
                          <a:latin typeface="Arial" panose="020B0604020202020204" pitchFamily="34" charset="0"/>
                          <a:cs typeface="Arial" panose="020B0604020202020204" pitchFamily="34" charset="0"/>
                        </a:rPr>
                        <a:t>1.</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spcAft>
                          <a:spcPts val="0"/>
                        </a:spcAft>
                      </a:pPr>
                      <a:r>
                        <a:rPr lang="kk-KZ" sz="1600">
                          <a:effectLst/>
                          <a:latin typeface="Arial" panose="020B0604020202020204" pitchFamily="34" charset="0"/>
                          <a:cs typeface="Arial" panose="020B0604020202020204" pitchFamily="34" charset="0"/>
                        </a:rPr>
                        <a:t>Несиелер ағымдағы банктік шотқа түсті</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kk-KZ" sz="1600">
                          <a:effectLst/>
                          <a:latin typeface="Arial" panose="020B0604020202020204" pitchFamily="34" charset="0"/>
                          <a:cs typeface="Arial" panose="020B0604020202020204" pitchFamily="34" charset="0"/>
                        </a:rPr>
                        <a:t>1030</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kk-KZ" sz="1600">
                          <a:effectLst/>
                          <a:latin typeface="Arial" panose="020B0604020202020204" pitchFamily="34" charset="0"/>
                          <a:cs typeface="Arial" panose="020B0604020202020204" pitchFamily="34" charset="0"/>
                        </a:rPr>
                        <a:t>3010, 3020,</a:t>
                      </a:r>
                      <a:endParaRPr lang="ru-RU" sz="1600">
                        <a:effectLst/>
                        <a:latin typeface="Arial" panose="020B0604020202020204" pitchFamily="34" charset="0"/>
                        <a:cs typeface="Arial" panose="020B0604020202020204" pitchFamily="34" charset="0"/>
                      </a:endParaRPr>
                    </a:p>
                    <a:p>
                      <a:pPr algn="ctr">
                        <a:spcAft>
                          <a:spcPts val="0"/>
                        </a:spcAft>
                      </a:pPr>
                      <a:r>
                        <a:rPr lang="kk-KZ" sz="1600">
                          <a:effectLst/>
                          <a:latin typeface="Arial" panose="020B0604020202020204" pitchFamily="34" charset="0"/>
                          <a:cs typeface="Arial" panose="020B0604020202020204" pitchFamily="34" charset="0"/>
                        </a:rPr>
                        <a:t>4010, 4020</a:t>
                      </a:r>
                      <a:endParaRPr lang="ru-RU" sz="1600">
                        <a:effectLst/>
                        <a:latin typeface="Arial" panose="020B0604020202020204" pitchFamily="34" charset="0"/>
                        <a:ea typeface="Times New Roman"/>
                        <a:cs typeface="Arial" panose="020B0604020202020204" pitchFamily="34" charset="0"/>
                      </a:endParaRPr>
                    </a:p>
                  </a:txBody>
                  <a:tcPr marL="68580" marR="68580" marT="0" marB="0"/>
                </a:tc>
              </a:tr>
              <a:tr h="0">
                <a:tc>
                  <a:txBody>
                    <a:bodyPr/>
                    <a:lstStyle/>
                    <a:p>
                      <a:pPr algn="ctr">
                        <a:lnSpc>
                          <a:spcPct val="150000"/>
                        </a:lnSpc>
                        <a:spcAft>
                          <a:spcPts val="0"/>
                        </a:spcAft>
                      </a:pPr>
                      <a:r>
                        <a:rPr lang="kk-KZ" sz="1600">
                          <a:effectLst/>
                          <a:latin typeface="Arial" panose="020B0604020202020204" pitchFamily="34" charset="0"/>
                          <a:cs typeface="Arial" panose="020B0604020202020204" pitchFamily="34" charset="0"/>
                        </a:rPr>
                        <a:t>2</a:t>
                      </a:r>
                      <a:r>
                        <a:rPr lang="ru-RU" sz="1600">
                          <a:effectLst/>
                          <a:latin typeface="Arial" panose="020B0604020202020204" pitchFamily="34" charset="0"/>
                          <a:cs typeface="Arial" panose="020B0604020202020204" pitchFamily="34" charset="0"/>
                        </a:rPr>
                        <a:t>.</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just">
                        <a:spcAft>
                          <a:spcPts val="0"/>
                        </a:spcAft>
                      </a:pPr>
                      <a:r>
                        <a:rPr lang="kk-KZ" sz="1600">
                          <a:effectLst/>
                          <a:latin typeface="Arial" panose="020B0604020202020204" pitchFamily="34" charset="0"/>
                          <a:cs typeface="Arial" panose="020B0604020202020204" pitchFamily="34" charset="0"/>
                        </a:rPr>
                        <a:t>Несиелер есебінен жабдықтаушы шоты төленді</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kk-KZ" sz="1600">
                          <a:effectLst/>
                          <a:latin typeface="Arial" panose="020B0604020202020204" pitchFamily="34" charset="0"/>
                          <a:cs typeface="Arial" panose="020B0604020202020204" pitchFamily="34" charset="0"/>
                        </a:rPr>
                        <a:t>3310</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kk-KZ" sz="1600">
                          <a:effectLst/>
                          <a:latin typeface="Arial" panose="020B0604020202020204" pitchFamily="34" charset="0"/>
                          <a:cs typeface="Arial" panose="020B0604020202020204" pitchFamily="34" charset="0"/>
                        </a:rPr>
                        <a:t>3010, 3020,</a:t>
                      </a:r>
                      <a:endParaRPr lang="ru-RU" sz="1600">
                        <a:effectLst/>
                        <a:latin typeface="Arial" panose="020B0604020202020204" pitchFamily="34" charset="0"/>
                        <a:cs typeface="Arial" panose="020B0604020202020204" pitchFamily="34" charset="0"/>
                      </a:endParaRPr>
                    </a:p>
                    <a:p>
                      <a:pPr algn="ctr">
                        <a:spcAft>
                          <a:spcPts val="0"/>
                        </a:spcAft>
                      </a:pPr>
                      <a:r>
                        <a:rPr lang="kk-KZ" sz="1600">
                          <a:effectLst/>
                          <a:latin typeface="Arial" panose="020B0604020202020204" pitchFamily="34" charset="0"/>
                          <a:cs typeface="Arial" panose="020B0604020202020204" pitchFamily="34" charset="0"/>
                        </a:rPr>
                        <a:t>4010, 4020</a:t>
                      </a:r>
                      <a:endParaRPr lang="ru-RU" sz="1600">
                        <a:effectLst/>
                        <a:latin typeface="Arial" panose="020B0604020202020204" pitchFamily="34" charset="0"/>
                        <a:ea typeface="Times New Roman"/>
                        <a:cs typeface="Arial" panose="020B0604020202020204" pitchFamily="34" charset="0"/>
                      </a:endParaRPr>
                    </a:p>
                  </a:txBody>
                  <a:tcPr marL="68580" marR="68580" marT="0" marB="0"/>
                </a:tc>
              </a:tr>
              <a:tr h="0">
                <a:tc>
                  <a:txBody>
                    <a:bodyPr/>
                    <a:lstStyle/>
                    <a:p>
                      <a:pPr algn="ctr">
                        <a:lnSpc>
                          <a:spcPct val="150000"/>
                        </a:lnSpc>
                        <a:spcAft>
                          <a:spcPts val="0"/>
                        </a:spcAft>
                      </a:pPr>
                      <a:r>
                        <a:rPr lang="kk-KZ" sz="1600">
                          <a:effectLst/>
                          <a:latin typeface="Arial" panose="020B0604020202020204" pitchFamily="34" charset="0"/>
                          <a:cs typeface="Arial" panose="020B0604020202020204" pitchFamily="34" charset="0"/>
                        </a:rPr>
                        <a:t>3</a:t>
                      </a:r>
                      <a:r>
                        <a:rPr lang="ru-RU" sz="1600">
                          <a:effectLst/>
                          <a:latin typeface="Arial" panose="020B0604020202020204" pitchFamily="34" charset="0"/>
                          <a:cs typeface="Arial" panose="020B0604020202020204" pitchFamily="34" charset="0"/>
                        </a:rPr>
                        <a:t>.</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just">
                        <a:spcAft>
                          <a:spcPts val="0"/>
                        </a:spcAft>
                      </a:pPr>
                      <a:r>
                        <a:rPr lang="kk-KZ" sz="1600">
                          <a:effectLst/>
                          <a:latin typeface="Arial" panose="020B0604020202020204" pitchFamily="34" charset="0"/>
                          <a:cs typeface="Arial" panose="020B0604020202020204" pitchFamily="34" charset="0"/>
                        </a:rPr>
                        <a:t>Ағымдағы банктік шоттан несие қайтарылды</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kk-KZ" sz="1600">
                          <a:effectLst/>
                          <a:latin typeface="Arial" panose="020B0604020202020204" pitchFamily="34" charset="0"/>
                          <a:cs typeface="Arial" panose="020B0604020202020204" pitchFamily="34" charset="0"/>
                        </a:rPr>
                        <a:t>3010, 3020,</a:t>
                      </a:r>
                      <a:endParaRPr lang="ru-RU" sz="1600">
                        <a:effectLst/>
                        <a:latin typeface="Arial" panose="020B0604020202020204" pitchFamily="34" charset="0"/>
                        <a:cs typeface="Arial" panose="020B0604020202020204" pitchFamily="34" charset="0"/>
                      </a:endParaRPr>
                    </a:p>
                    <a:p>
                      <a:pPr algn="ctr">
                        <a:spcAft>
                          <a:spcPts val="0"/>
                        </a:spcAft>
                      </a:pPr>
                      <a:r>
                        <a:rPr lang="kk-KZ" sz="1600">
                          <a:effectLst/>
                          <a:latin typeface="Arial" panose="020B0604020202020204" pitchFamily="34" charset="0"/>
                          <a:cs typeface="Arial" panose="020B0604020202020204" pitchFamily="34" charset="0"/>
                        </a:rPr>
                        <a:t>4010, 4020</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kk-KZ" sz="1600">
                          <a:effectLst/>
                          <a:latin typeface="Arial" panose="020B0604020202020204" pitchFamily="34" charset="0"/>
                          <a:cs typeface="Arial" panose="020B0604020202020204" pitchFamily="34" charset="0"/>
                        </a:rPr>
                        <a:t>1030</a:t>
                      </a:r>
                      <a:endParaRPr lang="ru-RU" sz="1600">
                        <a:effectLst/>
                        <a:latin typeface="Arial" panose="020B0604020202020204" pitchFamily="34" charset="0"/>
                        <a:ea typeface="Times New Roman"/>
                        <a:cs typeface="Arial" panose="020B0604020202020204" pitchFamily="34" charset="0"/>
                      </a:endParaRPr>
                    </a:p>
                  </a:txBody>
                  <a:tcPr marL="68580" marR="68580" marT="0" marB="0"/>
                </a:tc>
              </a:tr>
              <a:tr h="0">
                <a:tc>
                  <a:txBody>
                    <a:bodyPr/>
                    <a:lstStyle/>
                    <a:p>
                      <a:pPr algn="ctr">
                        <a:lnSpc>
                          <a:spcPct val="150000"/>
                        </a:lnSpc>
                        <a:spcAft>
                          <a:spcPts val="0"/>
                        </a:spcAft>
                      </a:pPr>
                      <a:r>
                        <a:rPr lang="kk-KZ" sz="1600">
                          <a:effectLst/>
                          <a:latin typeface="Arial" panose="020B0604020202020204" pitchFamily="34" charset="0"/>
                          <a:cs typeface="Arial" panose="020B0604020202020204" pitchFamily="34" charset="0"/>
                        </a:rPr>
                        <a:t>4.</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just">
                        <a:spcAft>
                          <a:spcPts val="0"/>
                        </a:spcAft>
                      </a:pPr>
                      <a:r>
                        <a:rPr lang="kk-KZ" sz="1600">
                          <a:effectLst/>
                          <a:latin typeface="Arial" panose="020B0604020202020204" pitchFamily="34" charset="0"/>
                          <a:cs typeface="Arial" panose="020B0604020202020204" pitchFamily="34" charset="0"/>
                        </a:rPr>
                        <a:t>Займдарды пайдаланғаны үшін пайыздарды есептеу</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kk-KZ" sz="1600">
                          <a:effectLst/>
                          <a:latin typeface="Arial" panose="020B0604020202020204" pitchFamily="34" charset="0"/>
                          <a:cs typeface="Arial" panose="020B0604020202020204" pitchFamily="34" charset="0"/>
                        </a:rPr>
                        <a:t>7310</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kk-KZ" sz="1600">
                          <a:effectLst/>
                          <a:latin typeface="Arial" panose="020B0604020202020204" pitchFamily="34" charset="0"/>
                          <a:cs typeface="Arial" panose="020B0604020202020204" pitchFamily="34" charset="0"/>
                        </a:rPr>
                        <a:t>3380, 4160</a:t>
                      </a:r>
                      <a:endParaRPr lang="ru-RU" sz="1600">
                        <a:effectLst/>
                        <a:latin typeface="Arial" panose="020B0604020202020204" pitchFamily="34" charset="0"/>
                        <a:ea typeface="Times New Roman"/>
                        <a:cs typeface="Arial" panose="020B0604020202020204" pitchFamily="34" charset="0"/>
                      </a:endParaRPr>
                    </a:p>
                  </a:txBody>
                  <a:tcPr marL="68580" marR="68580" marT="0" marB="0"/>
                </a:tc>
              </a:tr>
              <a:tr h="0">
                <a:tc>
                  <a:txBody>
                    <a:bodyPr/>
                    <a:lstStyle/>
                    <a:p>
                      <a:pPr algn="ctr">
                        <a:lnSpc>
                          <a:spcPct val="150000"/>
                        </a:lnSpc>
                        <a:spcAft>
                          <a:spcPts val="0"/>
                        </a:spcAft>
                      </a:pPr>
                      <a:r>
                        <a:rPr lang="kk-KZ" sz="1600">
                          <a:effectLst/>
                          <a:latin typeface="Arial" panose="020B0604020202020204" pitchFamily="34" charset="0"/>
                          <a:cs typeface="Arial" panose="020B0604020202020204" pitchFamily="34" charset="0"/>
                        </a:rPr>
                        <a:t>5.</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just">
                        <a:spcAft>
                          <a:spcPts val="0"/>
                        </a:spcAft>
                      </a:pPr>
                      <a:r>
                        <a:rPr lang="kk-KZ" sz="1600" dirty="0">
                          <a:effectLst/>
                          <a:latin typeface="Arial" panose="020B0604020202020204" pitchFamily="34" charset="0"/>
                          <a:cs typeface="Arial" panose="020B0604020202020204" pitchFamily="34" charset="0"/>
                        </a:rPr>
                        <a:t>Пайыздарды төлеу </a:t>
                      </a:r>
                      <a:endParaRPr lang="ru-RU" sz="16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kk-KZ" sz="1600">
                          <a:effectLst/>
                          <a:latin typeface="Arial" panose="020B0604020202020204" pitchFamily="34" charset="0"/>
                          <a:cs typeface="Arial" panose="020B0604020202020204" pitchFamily="34" charset="0"/>
                        </a:rPr>
                        <a:t>3380, 4160</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kk-KZ" sz="1600" dirty="0">
                          <a:effectLst/>
                          <a:latin typeface="Arial" panose="020B0604020202020204" pitchFamily="34" charset="0"/>
                          <a:cs typeface="Arial" panose="020B0604020202020204" pitchFamily="34" charset="0"/>
                        </a:rPr>
                        <a:t>1030</a:t>
                      </a:r>
                      <a:endParaRPr lang="ru-RU" sz="1600" dirty="0">
                        <a:effectLst/>
                        <a:latin typeface="Arial" panose="020B0604020202020204" pitchFamily="34" charset="0"/>
                        <a:ea typeface="Times New Roman"/>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2346806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692696"/>
            <a:ext cx="8534400" cy="758952"/>
          </a:xfrm>
        </p:spPr>
        <p:txBody>
          <a:bodyPr>
            <a:noAutofit/>
          </a:bodyPr>
          <a:lstStyle/>
          <a:p>
            <a:r>
              <a:rPr lang="kk-KZ" sz="2400" b="1" dirty="0" smtClean="0">
                <a:solidFill>
                  <a:schemeClr val="tx1"/>
                </a:solidFill>
              </a:rPr>
              <a:t> </a:t>
            </a:r>
            <a:r>
              <a:rPr lang="kk-KZ" sz="2400" b="1" dirty="0">
                <a:solidFill>
                  <a:schemeClr val="tx1"/>
                </a:solidFill>
              </a:rPr>
              <a:t>Салықтар, басқада міндетті және ерікті төлемдер бойынша есеп айырысулардың есебі</a:t>
            </a:r>
            <a:r>
              <a:rPr lang="ru-RU" sz="2400" dirty="0">
                <a:solidFill>
                  <a:schemeClr val="tx1"/>
                </a:solidFill>
              </a:rPr>
              <a:t/>
            </a:r>
            <a:br>
              <a:rPr lang="ru-RU" sz="2400" dirty="0">
                <a:solidFill>
                  <a:schemeClr val="tx1"/>
                </a:solidFill>
              </a:rPr>
            </a:br>
            <a:endParaRPr lang="ru-RU" sz="2400" dirty="0">
              <a:solidFill>
                <a:schemeClr val="tx1"/>
              </a:solidFill>
            </a:endParaRPr>
          </a:p>
        </p:txBody>
      </p:sp>
      <p:sp>
        <p:nvSpPr>
          <p:cNvPr id="3" name="Объект 2"/>
          <p:cNvSpPr>
            <a:spLocks noGrp="1"/>
          </p:cNvSpPr>
          <p:nvPr>
            <p:ph sz="quarter" idx="1"/>
          </p:nvPr>
        </p:nvSpPr>
        <p:spPr/>
        <p:txBody>
          <a:bodyPr>
            <a:normAutofit fontScale="77500" lnSpcReduction="20000"/>
          </a:bodyPr>
          <a:lstStyle/>
          <a:p>
            <a:r>
              <a:rPr lang="kk-KZ" b="1" dirty="0"/>
              <a:t> </a:t>
            </a:r>
            <a:r>
              <a:rPr lang="kk-KZ" dirty="0"/>
              <a:t>Ұйымдар бюджетпен төлемдердің әр түрлері бойынша есеп айырысулар жасайды:   заңды және жеке тұлғалардан табыс салығы, ҚҚС, акциздер, жер салығы, және т. б. </a:t>
            </a:r>
            <a:endParaRPr lang="ru-RU" dirty="0"/>
          </a:p>
          <a:p>
            <a:r>
              <a:rPr lang="kk-KZ" dirty="0"/>
              <a:t>Бюджетпен есеп айырысулардың есебі 3100 «Салықтар бойынша міндеттемелер» бөлімшенің келесідей шоттарында жүргізіледі:</a:t>
            </a:r>
            <a:endParaRPr lang="ru-RU" dirty="0"/>
          </a:p>
          <a:p>
            <a:r>
              <a:rPr lang="ru-RU" dirty="0"/>
              <a:t>3110 - «</a:t>
            </a:r>
            <a:r>
              <a:rPr lang="kk-KZ" dirty="0"/>
              <a:t>Төленуге жататын к</a:t>
            </a:r>
            <a:r>
              <a:rPr lang="ru-RU" dirty="0" err="1"/>
              <a:t>орпоратив</a:t>
            </a:r>
            <a:r>
              <a:rPr lang="kk-KZ" dirty="0"/>
              <a:t>тік табыс салығы</a:t>
            </a:r>
            <a:r>
              <a:rPr lang="ru-RU" dirty="0"/>
              <a:t>»</a:t>
            </a:r>
            <a:r>
              <a:rPr lang="kk-KZ" dirty="0"/>
              <a:t>;</a:t>
            </a:r>
            <a:endParaRPr lang="ru-RU" dirty="0"/>
          </a:p>
          <a:p>
            <a:r>
              <a:rPr lang="kk-KZ" dirty="0"/>
              <a:t>3120 - «Жеке табыс салығы»;</a:t>
            </a:r>
            <a:endParaRPr lang="ru-RU" dirty="0"/>
          </a:p>
          <a:p>
            <a:r>
              <a:rPr lang="kk-KZ" dirty="0"/>
              <a:t>3130 - «Қосылған құн салығы»;</a:t>
            </a:r>
            <a:endParaRPr lang="ru-RU" dirty="0"/>
          </a:p>
          <a:p>
            <a:r>
              <a:rPr lang="kk-KZ" dirty="0"/>
              <a:t>3140 - «Акциздер»;</a:t>
            </a:r>
            <a:endParaRPr lang="ru-RU" dirty="0"/>
          </a:p>
          <a:p>
            <a:r>
              <a:rPr lang="kk-KZ" dirty="0"/>
              <a:t>3150 - «Әлеуметтік салық»;</a:t>
            </a:r>
            <a:endParaRPr lang="ru-RU" dirty="0"/>
          </a:p>
          <a:p>
            <a:r>
              <a:rPr lang="kk-KZ" dirty="0"/>
              <a:t>3160 - «Жер салығы»;</a:t>
            </a:r>
            <a:endParaRPr lang="ru-RU" dirty="0"/>
          </a:p>
          <a:p>
            <a:r>
              <a:rPr lang="kk-KZ" dirty="0"/>
              <a:t>3170 - «Көлік құралдарына салық»;</a:t>
            </a:r>
            <a:endParaRPr lang="ru-RU" dirty="0"/>
          </a:p>
          <a:p>
            <a:r>
              <a:rPr lang="kk-KZ" dirty="0"/>
              <a:t>3180 – «Мүлік салығы»;</a:t>
            </a:r>
            <a:endParaRPr lang="ru-RU" dirty="0"/>
          </a:p>
          <a:p>
            <a:r>
              <a:rPr lang="kk-KZ" dirty="0"/>
              <a:t>3190 - «Басқа да салықтар».</a:t>
            </a:r>
            <a:endParaRPr lang="ru-RU" dirty="0"/>
          </a:p>
        </p:txBody>
      </p:sp>
    </p:spTree>
    <p:extLst>
      <p:ext uri="{BB962C8B-B14F-4D97-AF65-F5344CB8AC3E}">
        <p14:creationId xmlns:p14="http://schemas.microsoft.com/office/powerpoint/2010/main" val="3901125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a:xfrm>
            <a:off x="323528" y="1412776"/>
            <a:ext cx="8503920" cy="5328592"/>
          </a:xfrm>
        </p:spPr>
        <p:txBody>
          <a:bodyPr>
            <a:noAutofit/>
          </a:bodyPr>
          <a:lstStyle/>
          <a:p>
            <a:pPr algn="just"/>
            <a:r>
              <a:rPr lang="kk-KZ" sz="1800" dirty="0"/>
              <a:t>Шоттардың кредиті бойынша төленетін салықтар бойынша бюджетке кредиторлық қарыздар жөнінде ақпараттарды және енгізілуге тиісті сомаларды , яғни есеп беру айында есептелгендерін, ал дебет бойынша есепке жатқызылуға тиісті сомаларды немесе іс жүзінде бюджетке аударылған сомаларды көрсетеді.</a:t>
            </a:r>
            <a:endParaRPr lang="ru-RU" sz="1800" dirty="0"/>
          </a:p>
          <a:p>
            <a:pPr algn="just"/>
            <a:r>
              <a:rPr lang="kk-KZ" sz="1800" dirty="0"/>
              <a:t>      	3110 “Корпоративтік табыс салығы” шоты заңды тұлғалардан есептелген және аударылған табыс салығы сомаларын көрсетуге арналған. Шегерімдер мен жеңілдіктерді алып тасталған жылдық жиынтық табыс салық салу объектісі болып табылады. 3110 шоттың кредиті бойынша жыл соңында анықталатын, бюджетке енгізілуге тиіс табыс салығының сомалары 7710 «Корпоративтік табыс салығы бойынша шығындар» шотымен корресподенциясында көрсетіледі. 3110 шоттың дебеті бойынша бюджетке аударылған аванстық төлемдер сомалары, ақша қаражаттарын есептеу (1010, 1030) шоттармен корреспонденциясында көрсетіледі.  Кейінге қалдырылған салықтық міндеттемелер  4310 шотта есепке алынады.      </a:t>
            </a:r>
            <a:endParaRPr lang="kk-KZ" sz="1800" dirty="0" smtClean="0"/>
          </a:p>
          <a:p>
            <a:pPr algn="just"/>
            <a:r>
              <a:rPr lang="kk-KZ" sz="1800" dirty="0"/>
              <a:t>Бюджетке аударылатын жеке табыс салығының сомасына  3120 «Жеке табыс салығы»  шот кредиттеледі және </a:t>
            </a:r>
            <a:r>
              <a:rPr lang="kk-KZ" sz="1800" dirty="0" smtClean="0"/>
              <a:t>3350 </a:t>
            </a:r>
            <a:r>
              <a:rPr lang="kk-KZ" sz="1800" dirty="0"/>
              <a:t>және басқа шоттар дебеттеледі.	</a:t>
            </a:r>
            <a:endParaRPr lang="ru-RU" sz="1800" dirty="0"/>
          </a:p>
          <a:p>
            <a:pPr algn="just"/>
            <a:r>
              <a:rPr lang="kk-KZ" sz="1800" dirty="0" smtClean="0"/>
              <a:t>  </a:t>
            </a:r>
            <a:r>
              <a:rPr lang="kk-KZ" sz="1800" dirty="0"/>
              <a:t>	     </a:t>
            </a:r>
            <a:endParaRPr lang="ru-RU" sz="1800" dirty="0"/>
          </a:p>
          <a:p>
            <a:pPr algn="just"/>
            <a:endParaRPr lang="ru-RU" sz="1800" dirty="0"/>
          </a:p>
        </p:txBody>
      </p:sp>
    </p:spTree>
    <p:extLst>
      <p:ext uri="{BB962C8B-B14F-4D97-AF65-F5344CB8AC3E}">
        <p14:creationId xmlns:p14="http://schemas.microsoft.com/office/powerpoint/2010/main" val="2045542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a:xfrm>
            <a:off x="301752" y="1527048"/>
            <a:ext cx="8503920" cy="1541912"/>
          </a:xfrm>
        </p:spPr>
        <p:txBody>
          <a:bodyPr>
            <a:normAutofit/>
          </a:bodyPr>
          <a:lstStyle/>
          <a:p>
            <a:pPr algn="just"/>
            <a:r>
              <a:rPr lang="kk-KZ" sz="1400" dirty="0"/>
              <a:t>3130 - «Қосылған құн салығы» шоты бюджетпен қосылған құнға салық бойынша есеп айырысулар жөніндегі операцияларды көрсетуге арналған. Қосылған құн салығы жанама салықтарға жатады және тауарлар, жұмыстар, қызметтердің өндіру және айналым процесінде қосылған құнның өсімшесінің бөлігін бюджетке алу түрі болып табылады.</a:t>
            </a:r>
            <a:endParaRPr lang="ru-RU" sz="1400" dirty="0"/>
          </a:p>
          <a:p>
            <a:pPr algn="just"/>
            <a:r>
              <a:rPr lang="kk-KZ" sz="1400" dirty="0"/>
              <a:t>Акциздік салық – сатып алушы төлейтін тауардың бағасына немесе тарифіне қосылатын жанама салық болып табылады. </a:t>
            </a:r>
            <a:endParaRPr lang="kk-KZ" sz="1400" dirty="0" smtClean="0"/>
          </a:p>
          <a:p>
            <a:pPr algn="just"/>
            <a:endParaRPr lang="ru-RU" sz="1400" dirty="0"/>
          </a:p>
          <a:p>
            <a:pPr algn="just"/>
            <a:endParaRPr lang="ru-RU" sz="1400" dirty="0"/>
          </a:p>
        </p:txBody>
      </p:sp>
      <p:graphicFrame>
        <p:nvGraphicFramePr>
          <p:cNvPr id="4" name="Таблица 3"/>
          <p:cNvGraphicFramePr>
            <a:graphicFrameLocks noGrp="1"/>
          </p:cNvGraphicFramePr>
          <p:nvPr>
            <p:extLst>
              <p:ext uri="{D42A27DB-BD31-4B8C-83A1-F6EECF244321}">
                <p14:modId xmlns:p14="http://schemas.microsoft.com/office/powerpoint/2010/main" val="3599631792"/>
              </p:ext>
            </p:extLst>
          </p:nvPr>
        </p:nvGraphicFramePr>
        <p:xfrm>
          <a:off x="1619672" y="3356990"/>
          <a:ext cx="6096000" cy="2959226"/>
        </p:xfrm>
        <a:graphic>
          <a:graphicData uri="http://schemas.openxmlformats.org/drawingml/2006/table">
            <a:tbl>
              <a:tblPr>
                <a:tableStyleId>{5940675A-B579-460E-94D1-54222C63F5DA}</a:tableStyleId>
              </a:tblPr>
              <a:tblGrid>
                <a:gridCol w="4029495"/>
                <a:gridCol w="1076437"/>
                <a:gridCol w="990068"/>
              </a:tblGrid>
              <a:tr h="591845">
                <a:tc>
                  <a:txBody>
                    <a:bodyPr/>
                    <a:lstStyle/>
                    <a:p>
                      <a:pPr algn="ctr">
                        <a:spcAft>
                          <a:spcPts val="0"/>
                        </a:spcAft>
                      </a:pPr>
                      <a:r>
                        <a:rPr lang="ru-RU" sz="1200">
                          <a:effectLst/>
                        </a:rPr>
                        <a:t> </a:t>
                      </a:r>
                      <a:endParaRPr lang="ru-RU" sz="1000">
                        <a:effectLst/>
                      </a:endParaRPr>
                    </a:p>
                    <a:p>
                      <a:pPr algn="ctr">
                        <a:spcAft>
                          <a:spcPts val="0"/>
                        </a:spcAft>
                      </a:pPr>
                      <a:r>
                        <a:rPr lang="ru-RU" sz="1200">
                          <a:effectLst/>
                        </a:rPr>
                        <a:t>Шаруашылық операция мазмұны</a:t>
                      </a:r>
                      <a:endParaRPr lang="ru-RU" sz="1000">
                        <a:effectLst/>
                      </a:endParaRPr>
                    </a:p>
                    <a:p>
                      <a:pPr algn="ctr">
                        <a:spcAft>
                          <a:spcPts val="0"/>
                        </a:spcAft>
                      </a:pPr>
                      <a:r>
                        <a:rPr lang="kk-KZ" sz="1200">
                          <a:effectLst/>
                        </a:rPr>
                        <a:t> </a:t>
                      </a:r>
                      <a:endParaRPr lang="ru-RU" sz="1000">
                        <a:effectLst/>
                        <a:latin typeface="Times New Roman"/>
                        <a:ea typeface="Times New Roman"/>
                      </a:endParaRPr>
                    </a:p>
                  </a:txBody>
                  <a:tcPr marL="68580" marR="68580" marT="0" marB="0"/>
                </a:tc>
                <a:tc>
                  <a:txBody>
                    <a:bodyPr/>
                    <a:lstStyle/>
                    <a:p>
                      <a:pPr algn="ctr">
                        <a:spcAft>
                          <a:spcPts val="0"/>
                        </a:spcAft>
                      </a:pPr>
                      <a:r>
                        <a:rPr lang="ru-RU" sz="1200">
                          <a:effectLst/>
                        </a:rPr>
                        <a:t> </a:t>
                      </a:r>
                      <a:endParaRPr lang="ru-RU" sz="1000">
                        <a:effectLst/>
                      </a:endParaRPr>
                    </a:p>
                    <a:p>
                      <a:pPr algn="ctr">
                        <a:spcAft>
                          <a:spcPts val="0"/>
                        </a:spcAft>
                      </a:pPr>
                      <a:r>
                        <a:rPr lang="ru-RU" sz="1200">
                          <a:effectLst/>
                        </a:rPr>
                        <a:t>Дебет</a:t>
                      </a:r>
                      <a:endParaRPr lang="ru-RU" sz="1000">
                        <a:effectLst/>
                        <a:latin typeface="Times New Roman"/>
                        <a:ea typeface="Times New Roman"/>
                      </a:endParaRPr>
                    </a:p>
                  </a:txBody>
                  <a:tcPr marL="68580" marR="68580" marT="0" marB="0"/>
                </a:tc>
                <a:tc>
                  <a:txBody>
                    <a:bodyPr/>
                    <a:lstStyle/>
                    <a:p>
                      <a:pPr algn="ctr">
                        <a:spcAft>
                          <a:spcPts val="0"/>
                        </a:spcAft>
                      </a:pPr>
                      <a:r>
                        <a:rPr lang="ru-RU" sz="1200">
                          <a:effectLst/>
                        </a:rPr>
                        <a:t> </a:t>
                      </a:r>
                      <a:endParaRPr lang="ru-RU" sz="1000">
                        <a:effectLst/>
                      </a:endParaRPr>
                    </a:p>
                    <a:p>
                      <a:pPr algn="ctr">
                        <a:spcAft>
                          <a:spcPts val="0"/>
                        </a:spcAft>
                      </a:pPr>
                      <a:r>
                        <a:rPr lang="ru-RU" sz="1200">
                          <a:effectLst/>
                        </a:rPr>
                        <a:t>Кредит</a:t>
                      </a:r>
                      <a:endParaRPr lang="ru-RU" sz="1000">
                        <a:effectLst/>
                        <a:latin typeface="Times New Roman"/>
                        <a:ea typeface="Times New Roman"/>
                      </a:endParaRPr>
                    </a:p>
                  </a:txBody>
                  <a:tcPr marL="68580" marR="68580" marT="0" marB="0"/>
                </a:tc>
              </a:tr>
              <a:tr h="197282">
                <a:tc>
                  <a:txBody>
                    <a:bodyPr/>
                    <a:lstStyle/>
                    <a:p>
                      <a:pPr>
                        <a:spcAft>
                          <a:spcPts val="0"/>
                        </a:spcAft>
                      </a:pPr>
                      <a:r>
                        <a:rPr lang="kk-KZ" sz="1200">
                          <a:effectLst/>
                        </a:rPr>
                        <a:t>Жабдықтаушының шоты төлемге қабылданды:</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 </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 </a:t>
                      </a:r>
                      <a:endParaRPr lang="ru-RU" sz="1000">
                        <a:effectLst/>
                        <a:latin typeface="Times New Roman"/>
                        <a:ea typeface="Times New Roman"/>
                      </a:endParaRPr>
                    </a:p>
                  </a:txBody>
                  <a:tcPr marL="68580" marR="68580" marT="0" marB="0"/>
                </a:tc>
              </a:tr>
              <a:tr h="197282">
                <a:tc>
                  <a:txBody>
                    <a:bodyPr/>
                    <a:lstStyle/>
                    <a:p>
                      <a:pPr algn="just">
                        <a:spcAft>
                          <a:spcPts val="0"/>
                        </a:spcAft>
                      </a:pPr>
                      <a:r>
                        <a:rPr lang="kk-KZ" sz="1200">
                          <a:effectLst/>
                        </a:rPr>
                        <a:t>            Шикізаттар мен материалдар құнына</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1310</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3310, 4110</a:t>
                      </a:r>
                      <a:endParaRPr lang="ru-RU" sz="1000">
                        <a:effectLst/>
                        <a:latin typeface="Times New Roman"/>
                        <a:ea typeface="Times New Roman"/>
                      </a:endParaRPr>
                    </a:p>
                  </a:txBody>
                  <a:tcPr marL="68580" marR="68580" marT="0" marB="0"/>
                </a:tc>
              </a:tr>
              <a:tr h="197282">
                <a:tc>
                  <a:txBody>
                    <a:bodyPr/>
                    <a:lstStyle/>
                    <a:p>
                      <a:pPr algn="just">
                        <a:spcAft>
                          <a:spcPts val="0"/>
                        </a:spcAft>
                      </a:pPr>
                      <a:r>
                        <a:rPr lang="kk-KZ" sz="1200">
                          <a:effectLst/>
                        </a:rPr>
                        <a:t>            ҚҚС сомасына</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1420</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3310, 4110</a:t>
                      </a:r>
                      <a:endParaRPr lang="ru-RU" sz="1000">
                        <a:effectLst/>
                        <a:latin typeface="Times New Roman"/>
                        <a:ea typeface="Times New Roman"/>
                      </a:endParaRPr>
                    </a:p>
                  </a:txBody>
                  <a:tcPr marL="68580" marR="68580" marT="0" marB="0"/>
                </a:tc>
              </a:tr>
              <a:tr h="197282">
                <a:tc>
                  <a:txBody>
                    <a:bodyPr/>
                    <a:lstStyle/>
                    <a:p>
                      <a:pPr algn="just">
                        <a:spcAft>
                          <a:spcPts val="0"/>
                        </a:spcAft>
                      </a:pPr>
                      <a:r>
                        <a:rPr lang="kk-KZ" sz="1200">
                          <a:effectLst/>
                        </a:rPr>
                        <a:t>ҚҚС сомасы есепке жазылды</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3130</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1420</a:t>
                      </a:r>
                      <a:endParaRPr lang="ru-RU" sz="1000">
                        <a:effectLst/>
                        <a:latin typeface="Times New Roman"/>
                        <a:ea typeface="Times New Roman"/>
                      </a:endParaRPr>
                    </a:p>
                  </a:txBody>
                  <a:tcPr marL="68580" marR="68580" marT="0" marB="0"/>
                </a:tc>
              </a:tr>
              <a:tr h="394563">
                <a:tc>
                  <a:txBody>
                    <a:bodyPr/>
                    <a:lstStyle/>
                    <a:p>
                      <a:pPr algn="just">
                        <a:spcAft>
                          <a:spcPts val="0"/>
                        </a:spcAft>
                      </a:pPr>
                      <a:r>
                        <a:rPr lang="kk-KZ" sz="1200">
                          <a:effectLst/>
                        </a:rPr>
                        <a:t>Ағымдағы банктік шоттан жабдықтаушы шоты төленді</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3310, 4110</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1030</a:t>
                      </a:r>
                      <a:endParaRPr lang="ru-RU" sz="1000">
                        <a:effectLst/>
                        <a:latin typeface="Times New Roman"/>
                        <a:ea typeface="Times New Roman"/>
                      </a:endParaRPr>
                    </a:p>
                  </a:txBody>
                  <a:tcPr marL="68580" marR="68580" marT="0" marB="0"/>
                </a:tc>
              </a:tr>
              <a:tr h="394563">
                <a:tc>
                  <a:txBody>
                    <a:bodyPr/>
                    <a:lstStyle/>
                    <a:p>
                      <a:pPr algn="just">
                        <a:spcAft>
                          <a:spcPts val="0"/>
                        </a:spcAft>
                      </a:pPr>
                      <a:r>
                        <a:rPr lang="kk-KZ" sz="1200">
                          <a:effectLst/>
                        </a:rPr>
                        <a:t>Сатып алушыға өткізілген өнім немесе тауарлар үшін шот көрсетілді</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1210, 2110</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6010</a:t>
                      </a:r>
                      <a:endParaRPr lang="ru-RU" sz="1000">
                        <a:effectLst/>
                        <a:latin typeface="Times New Roman"/>
                        <a:ea typeface="Times New Roman"/>
                      </a:endParaRPr>
                    </a:p>
                  </a:txBody>
                  <a:tcPr marL="68580" marR="68580" marT="0" marB="0"/>
                </a:tc>
              </a:tr>
              <a:tr h="197282">
                <a:tc>
                  <a:txBody>
                    <a:bodyPr/>
                    <a:lstStyle/>
                    <a:p>
                      <a:pPr algn="just">
                        <a:spcAft>
                          <a:spcPts val="0"/>
                        </a:spcAft>
                      </a:pPr>
                      <a:r>
                        <a:rPr lang="kk-KZ" sz="1200">
                          <a:effectLst/>
                        </a:rPr>
                        <a:t>ҚҚС сомасы және акциздер есептелді</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1210, 2110</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3310, 4110</a:t>
                      </a:r>
                      <a:endParaRPr lang="ru-RU" sz="1000">
                        <a:effectLst/>
                        <a:latin typeface="Times New Roman"/>
                        <a:ea typeface="Times New Roman"/>
                      </a:endParaRPr>
                    </a:p>
                  </a:txBody>
                  <a:tcPr marL="68580" marR="68580" marT="0" marB="0"/>
                </a:tc>
              </a:tr>
              <a:tr h="591845">
                <a:tc>
                  <a:txBody>
                    <a:bodyPr/>
                    <a:lstStyle/>
                    <a:p>
                      <a:pPr algn="just">
                        <a:spcAft>
                          <a:spcPts val="0"/>
                        </a:spcAft>
                      </a:pPr>
                      <a:r>
                        <a:rPr lang="kk-KZ" sz="1200">
                          <a:effectLst/>
                        </a:rPr>
                        <a:t>Алынған ҚҚС және төленген ҚҚС және акциздер арасындағы айырма ағымдағы банктік шоттан төленді</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3130</a:t>
                      </a:r>
                      <a:endParaRPr lang="ru-RU" sz="1000">
                        <a:effectLst/>
                        <a:latin typeface="Times New Roman"/>
                        <a:ea typeface="Times New Roman"/>
                      </a:endParaRPr>
                    </a:p>
                  </a:txBody>
                  <a:tcPr marL="68580" marR="68580" marT="0" marB="0"/>
                </a:tc>
                <a:tc>
                  <a:txBody>
                    <a:bodyPr/>
                    <a:lstStyle/>
                    <a:p>
                      <a:pPr algn="ctr">
                        <a:spcAft>
                          <a:spcPts val="0"/>
                        </a:spcAft>
                      </a:pPr>
                      <a:r>
                        <a:rPr lang="kk-KZ" sz="1200" dirty="0">
                          <a:effectLst/>
                        </a:rPr>
                        <a:t>1030</a:t>
                      </a:r>
                      <a:endParaRPr lang="ru-RU" sz="100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715769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eaLnBrk="1" fontAlgn="auto" hangingPunct="1">
              <a:spcAft>
                <a:spcPts val="0"/>
              </a:spcAft>
              <a:defRPr/>
            </a:pPr>
            <a:r>
              <a:rPr lang="kk-KZ" dirty="0" smtClean="0"/>
              <a:t/>
            </a:r>
            <a:br>
              <a:rPr lang="kk-KZ" dirty="0" smtClean="0"/>
            </a:br>
            <a:r>
              <a:rPr lang="kk-KZ" b="1" dirty="0" smtClean="0">
                <a:solidFill>
                  <a:schemeClr val="tx1"/>
                </a:solidFill>
              </a:rPr>
              <a:t>Жабдықтаушылар </a:t>
            </a:r>
            <a:r>
              <a:rPr lang="kk-KZ" b="1" dirty="0">
                <a:solidFill>
                  <a:schemeClr val="tx1"/>
                </a:solidFill>
              </a:rPr>
              <a:t>мен мердігерлермен есеп </a:t>
            </a:r>
            <a:r>
              <a:rPr lang="kk-KZ" b="1" dirty="0" smtClean="0">
                <a:solidFill>
                  <a:schemeClr val="tx1"/>
                </a:solidFill>
              </a:rPr>
              <a:t>айырысу</a:t>
            </a:r>
            <a:endParaRPr lang="ru-RU" b="1" dirty="0">
              <a:solidFill>
                <a:schemeClr val="tx1"/>
              </a:solidFill>
            </a:endParaRPr>
          </a:p>
        </p:txBody>
      </p:sp>
      <p:sp>
        <p:nvSpPr>
          <p:cNvPr id="11267" name="Объект 2"/>
          <p:cNvSpPr>
            <a:spLocks noGrp="1"/>
          </p:cNvSpPr>
          <p:nvPr>
            <p:ph sz="quarter" idx="1"/>
          </p:nvPr>
        </p:nvSpPr>
        <p:spPr/>
        <p:txBody>
          <a:bodyPr/>
          <a:lstStyle/>
          <a:p>
            <a:pPr eaLnBrk="1" hangingPunct="1"/>
            <a:r>
              <a:rPr lang="kk-KZ" altLang="ru-RU" smtClean="0"/>
              <a:t>Келісім –шарт;</a:t>
            </a:r>
          </a:p>
          <a:p>
            <a:pPr eaLnBrk="1" hangingPunct="1"/>
            <a:r>
              <a:rPr lang="kk-KZ" altLang="ru-RU" smtClean="0"/>
              <a:t>Контракт;</a:t>
            </a:r>
          </a:p>
          <a:p>
            <a:pPr eaLnBrk="1" hangingPunct="1"/>
            <a:r>
              <a:rPr lang="kk-KZ" altLang="ru-RU" smtClean="0"/>
              <a:t>Шот-фактура; </a:t>
            </a:r>
          </a:p>
          <a:p>
            <a:pPr eaLnBrk="1" hangingPunct="1"/>
            <a:r>
              <a:rPr lang="kk-KZ" altLang="ru-RU" smtClean="0"/>
              <a:t>Орындалған жұмыс актісі; </a:t>
            </a:r>
          </a:p>
          <a:p>
            <a:pPr eaLnBrk="1" hangingPunct="1"/>
            <a:r>
              <a:rPr lang="kk-KZ" altLang="ru-RU" smtClean="0"/>
              <a:t>Кіріс ордері;</a:t>
            </a:r>
          </a:p>
          <a:p>
            <a:pPr eaLnBrk="1" hangingPunct="1"/>
            <a:r>
              <a:rPr lang="kk-KZ" altLang="ru-RU" smtClean="0"/>
              <a:t>Жүк құжаттар (накладнойлар).</a:t>
            </a:r>
          </a:p>
          <a:p>
            <a:pPr eaLnBrk="1" hangingPunct="1"/>
            <a:endParaRPr lang="ru-RU" altLang="ru-RU" smtClean="0"/>
          </a:p>
        </p:txBody>
      </p:sp>
    </p:spTree>
    <p:extLst>
      <p:ext uri="{BB962C8B-B14F-4D97-AF65-F5344CB8AC3E}">
        <p14:creationId xmlns:p14="http://schemas.microsoft.com/office/powerpoint/2010/main" val="3711553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a:bodyPr>
          <a:lstStyle/>
          <a:p>
            <a:pPr eaLnBrk="1" fontAlgn="auto" hangingPunct="1">
              <a:spcAft>
                <a:spcPts val="0"/>
              </a:spcAft>
              <a:defRPr/>
            </a:pPr>
            <a:r>
              <a:rPr lang="kk-KZ" b="1" dirty="0">
                <a:solidFill>
                  <a:schemeClr val="tx1"/>
                </a:solidFill>
              </a:rPr>
              <a:t>Еңбек және еңбекке ақы төлеу </a:t>
            </a:r>
            <a:r>
              <a:rPr lang="kk-KZ" b="1" dirty="0" smtClean="0">
                <a:solidFill>
                  <a:schemeClr val="tx1"/>
                </a:solidFill>
              </a:rPr>
              <a:t>есебі</a:t>
            </a:r>
            <a:endParaRPr lang="ru-RU" b="1" dirty="0">
              <a:solidFill>
                <a:schemeClr val="tx1"/>
              </a:solidFill>
            </a:endParaRPr>
          </a:p>
        </p:txBody>
      </p:sp>
      <p:sp>
        <p:nvSpPr>
          <p:cNvPr id="12291" name="Объект 2"/>
          <p:cNvSpPr>
            <a:spLocks noGrp="1"/>
          </p:cNvSpPr>
          <p:nvPr>
            <p:ph sz="quarter" idx="1"/>
          </p:nvPr>
        </p:nvSpPr>
        <p:spPr/>
        <p:txBody>
          <a:bodyPr/>
          <a:lstStyle/>
          <a:p>
            <a:pPr eaLnBrk="1" hangingPunct="1"/>
            <a:r>
              <a:rPr lang="kk-KZ" altLang="ru-RU" smtClean="0"/>
              <a:t>Жұмысқа қабылдау туралы бұйрық;</a:t>
            </a:r>
          </a:p>
          <a:p>
            <a:pPr eaLnBrk="1" hangingPunct="1"/>
            <a:r>
              <a:rPr lang="kk-KZ" altLang="ru-RU" smtClean="0"/>
              <a:t>Контракт;</a:t>
            </a:r>
          </a:p>
          <a:p>
            <a:pPr eaLnBrk="1" hangingPunct="1"/>
            <a:r>
              <a:rPr lang="kk-KZ" altLang="ru-RU" smtClean="0"/>
              <a:t>Жеке парағы;</a:t>
            </a:r>
          </a:p>
          <a:p>
            <a:pPr eaLnBrk="1" hangingPunct="1"/>
            <a:r>
              <a:rPr lang="kk-KZ" altLang="ru-RU" smtClean="0"/>
              <a:t>Жұмыс уақытының табелі;</a:t>
            </a:r>
          </a:p>
          <a:p>
            <a:pPr eaLnBrk="1" hangingPunct="1"/>
            <a:r>
              <a:rPr lang="kk-KZ" altLang="ru-RU" smtClean="0"/>
              <a:t>Кесімді жұмыс наряды;</a:t>
            </a:r>
          </a:p>
          <a:p>
            <a:pPr eaLnBrk="1" hangingPunct="1"/>
            <a:r>
              <a:rPr lang="kk-KZ" altLang="ru-RU" smtClean="0"/>
              <a:t>Есептеу-төлеу ведомосі.</a:t>
            </a:r>
          </a:p>
          <a:p>
            <a:pPr eaLnBrk="1" hangingPunct="1"/>
            <a:endParaRPr lang="ru-RU" altLang="ru-RU" smtClean="0"/>
          </a:p>
        </p:txBody>
      </p:sp>
    </p:spTree>
    <p:extLst>
      <p:ext uri="{BB962C8B-B14F-4D97-AF65-F5344CB8AC3E}">
        <p14:creationId xmlns:p14="http://schemas.microsoft.com/office/powerpoint/2010/main" val="2365556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dirty="0" smtClean="0"/>
              <a:t>Еңбек ақыдан міндетті ұсталымдар</a:t>
            </a:r>
            <a:endParaRPr lang="ru-RU" dirty="0"/>
          </a:p>
        </p:txBody>
      </p:sp>
      <p:sp>
        <p:nvSpPr>
          <p:cNvPr id="3" name="Содержимое 2"/>
          <p:cNvSpPr>
            <a:spLocks noGrp="1"/>
          </p:cNvSpPr>
          <p:nvPr>
            <p:ph sz="quarter" idx="1"/>
          </p:nvPr>
        </p:nvSpPr>
        <p:spPr/>
        <p:txBody>
          <a:bodyPr>
            <a:normAutofit/>
          </a:bodyPr>
          <a:lstStyle/>
          <a:p>
            <a:r>
              <a:rPr lang="kk-KZ" sz="3600" dirty="0" smtClean="0"/>
              <a:t>Зейнет ақы қорына – 10 </a:t>
            </a:r>
            <a:r>
              <a:rPr lang="ru-RU" sz="3600" dirty="0" smtClean="0"/>
              <a:t>%;</a:t>
            </a:r>
          </a:p>
          <a:p>
            <a:r>
              <a:rPr lang="ru-RU" sz="3600" dirty="0" err="1" smtClean="0"/>
              <a:t>Жеке</a:t>
            </a:r>
            <a:r>
              <a:rPr lang="ru-RU" sz="3600" dirty="0" smtClean="0"/>
              <a:t> </a:t>
            </a:r>
            <a:r>
              <a:rPr lang="ru-RU" sz="3600" dirty="0" err="1" smtClean="0"/>
              <a:t>табыс</a:t>
            </a:r>
            <a:r>
              <a:rPr lang="ru-RU" sz="3600" dirty="0" smtClean="0"/>
              <a:t> </a:t>
            </a:r>
            <a:r>
              <a:rPr lang="ru-RU" sz="3600" dirty="0" err="1" smtClean="0"/>
              <a:t>салығы</a:t>
            </a:r>
            <a:r>
              <a:rPr lang="ru-RU" sz="3600" dirty="0" smtClean="0"/>
              <a:t> – 10 %;</a:t>
            </a:r>
          </a:p>
          <a:p>
            <a:r>
              <a:rPr lang="kk-KZ" sz="3600" dirty="0" smtClean="0"/>
              <a:t>Кәсіпорынның ішкі талаптарына сәйкес – мөлшері есеп саясатында немесе басқада ішкі құжаттарда көрсетіледі.</a:t>
            </a:r>
            <a:endParaRPr lang="ru-RU" sz="3600" dirty="0"/>
          </a:p>
        </p:txBody>
      </p:sp>
    </p:spTree>
    <p:extLst>
      <p:ext uri="{BB962C8B-B14F-4D97-AF65-F5344CB8AC3E}">
        <p14:creationId xmlns:p14="http://schemas.microsoft.com/office/powerpoint/2010/main" val="2640322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Зейнетақы қорына ұсталу тәртібі</a:t>
            </a:r>
            <a:endParaRPr lang="ru-RU" dirty="0"/>
          </a:p>
        </p:txBody>
      </p:sp>
      <p:sp>
        <p:nvSpPr>
          <p:cNvPr id="3" name="Содержимое 2"/>
          <p:cNvSpPr>
            <a:spLocks noGrp="1"/>
          </p:cNvSpPr>
          <p:nvPr>
            <p:ph sz="quarter" idx="1"/>
          </p:nvPr>
        </p:nvSpPr>
        <p:spPr/>
        <p:txBody>
          <a:bodyPr>
            <a:normAutofit/>
          </a:bodyPr>
          <a:lstStyle/>
          <a:p>
            <a:r>
              <a:rPr lang="kk-KZ" dirty="0" smtClean="0"/>
              <a:t>Есептелінген еңбек ақыдан 10  пайыз мөлшерінде;</a:t>
            </a:r>
          </a:p>
          <a:p>
            <a:r>
              <a:rPr lang="kk-KZ" dirty="0" smtClean="0"/>
              <a:t>Мысалы: Есепті кезеңде менеджерге 85000 тг негізгі еңбекақысы, 25000 тг пайыздық үстеме, 20000 тг мерекеге қарсы сый ақы есептелінді:</a:t>
            </a:r>
          </a:p>
          <a:p>
            <a:r>
              <a:rPr lang="kk-KZ" dirty="0" smtClean="0"/>
              <a:t>Зейнетақы қорына ұсталым сомасы </a:t>
            </a:r>
            <a:r>
              <a:rPr lang="ru-RU" dirty="0" smtClean="0"/>
              <a:t>= </a:t>
            </a:r>
          </a:p>
          <a:p>
            <a:r>
              <a:rPr lang="ru-RU" dirty="0" smtClean="0"/>
              <a:t>85000+25000+20000= 130000 </a:t>
            </a:r>
            <a:r>
              <a:rPr lang="ru-RU" dirty="0" err="1" smtClean="0"/>
              <a:t>тг</a:t>
            </a:r>
            <a:r>
              <a:rPr lang="ru-RU" dirty="0" smtClean="0"/>
              <a:t> * 10% </a:t>
            </a:r>
            <a:r>
              <a:rPr lang="ru-RU" b="1" dirty="0" smtClean="0"/>
              <a:t>= </a:t>
            </a:r>
          </a:p>
          <a:p>
            <a:pPr>
              <a:buNone/>
            </a:pPr>
            <a:r>
              <a:rPr lang="ru-RU" b="1" dirty="0" smtClean="0"/>
              <a:t>     </a:t>
            </a:r>
            <a:r>
              <a:rPr lang="ru-RU" b="1" u="sng" dirty="0" smtClean="0"/>
              <a:t>13000 </a:t>
            </a:r>
            <a:r>
              <a:rPr lang="ru-RU" b="1" u="sng" dirty="0" err="1" smtClean="0"/>
              <a:t>тг</a:t>
            </a:r>
            <a:r>
              <a:rPr lang="ru-RU" b="1" u="sng" dirty="0" smtClean="0"/>
              <a:t> </a:t>
            </a:r>
            <a:endParaRPr lang="ru-RU" b="1" u="sng" dirty="0"/>
          </a:p>
        </p:txBody>
      </p:sp>
    </p:spTree>
    <p:extLst>
      <p:ext uri="{BB962C8B-B14F-4D97-AF65-F5344CB8AC3E}">
        <p14:creationId xmlns:p14="http://schemas.microsoft.com/office/powerpoint/2010/main" val="2370333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Жеке</a:t>
            </a:r>
            <a:r>
              <a:rPr lang="ru-RU" dirty="0" smtClean="0"/>
              <a:t> </a:t>
            </a:r>
            <a:r>
              <a:rPr lang="ru-RU" dirty="0" err="1" smtClean="0"/>
              <a:t>табыс</a:t>
            </a:r>
            <a:r>
              <a:rPr lang="ru-RU" dirty="0" smtClean="0"/>
              <a:t> </a:t>
            </a:r>
            <a:r>
              <a:rPr lang="ru-RU" dirty="0" err="1" smtClean="0"/>
              <a:t>салы</a:t>
            </a:r>
            <a:r>
              <a:rPr lang="kk-KZ" dirty="0" smtClean="0"/>
              <a:t>ғын есептеу</a:t>
            </a:r>
            <a:endParaRPr lang="ru-RU" dirty="0"/>
          </a:p>
        </p:txBody>
      </p:sp>
      <p:sp>
        <p:nvSpPr>
          <p:cNvPr id="3" name="Содержимое 2"/>
          <p:cNvSpPr>
            <a:spLocks noGrp="1"/>
          </p:cNvSpPr>
          <p:nvPr>
            <p:ph sz="quarter" idx="1"/>
          </p:nvPr>
        </p:nvSpPr>
        <p:spPr/>
        <p:txBody>
          <a:bodyPr>
            <a:normAutofit/>
          </a:bodyPr>
          <a:lstStyle/>
          <a:p>
            <a:r>
              <a:rPr lang="kk-KZ" u="sng" dirty="0" smtClean="0"/>
              <a:t>Мысалы: </a:t>
            </a:r>
            <a:r>
              <a:rPr lang="kk-KZ" dirty="0" smtClean="0"/>
              <a:t>Есепті кезеңде менеджерге 85000 тг негізгі еңбекақысы, 25000 тг пайыздық үстеме, 20000 тг мерекеге қарсы сый ақы есептелінді:</a:t>
            </a:r>
          </a:p>
          <a:p>
            <a:r>
              <a:rPr lang="kk-KZ" dirty="0" smtClean="0"/>
              <a:t>Есептелінген жеке табыс салығы </a:t>
            </a:r>
            <a:r>
              <a:rPr lang="ru-RU" dirty="0" smtClean="0"/>
              <a:t>= </a:t>
            </a:r>
          </a:p>
          <a:p>
            <a:r>
              <a:rPr lang="ru-RU" dirty="0" smtClean="0"/>
              <a:t>85000+25000+20000= 130000 </a:t>
            </a:r>
            <a:r>
              <a:rPr lang="ru-RU" dirty="0" err="1" smtClean="0"/>
              <a:t>тг</a:t>
            </a:r>
            <a:r>
              <a:rPr lang="ru-RU" dirty="0" smtClean="0"/>
              <a:t> – 13000 </a:t>
            </a:r>
            <a:r>
              <a:rPr lang="ru-RU" dirty="0" err="1" smtClean="0"/>
              <a:t>тг</a:t>
            </a:r>
            <a:r>
              <a:rPr lang="ru-RU" dirty="0" smtClean="0"/>
              <a:t> (</a:t>
            </a:r>
            <a:r>
              <a:rPr lang="kk-KZ" dirty="0" smtClean="0"/>
              <a:t>зейнетақы қорына аударым</a:t>
            </a:r>
            <a:r>
              <a:rPr lang="ru-RU" dirty="0" smtClean="0"/>
              <a:t>) – 28284 </a:t>
            </a:r>
            <a:r>
              <a:rPr lang="ru-RU" dirty="0" err="1" smtClean="0"/>
              <a:t>тг</a:t>
            </a:r>
            <a:r>
              <a:rPr lang="ru-RU" dirty="0" smtClean="0"/>
              <a:t> (</a:t>
            </a:r>
            <a:r>
              <a:rPr lang="ru-RU" dirty="0" err="1" smtClean="0"/>
              <a:t>минималды</a:t>
            </a:r>
            <a:r>
              <a:rPr lang="ru-RU" dirty="0" smtClean="0"/>
              <a:t> </a:t>
            </a:r>
            <a:r>
              <a:rPr lang="ru-RU" dirty="0" err="1" smtClean="0"/>
              <a:t>еңбекақы</a:t>
            </a:r>
            <a:r>
              <a:rPr lang="ru-RU" dirty="0" smtClean="0"/>
              <a:t> </a:t>
            </a:r>
            <a:r>
              <a:rPr lang="ru-RU" dirty="0" err="1" smtClean="0"/>
              <a:t>мөлшері</a:t>
            </a:r>
            <a:r>
              <a:rPr lang="ru-RU" dirty="0" smtClean="0"/>
              <a:t>) = 88716 *10 %= </a:t>
            </a:r>
            <a:r>
              <a:rPr lang="ru-RU" b="1" u="sng" dirty="0" smtClean="0"/>
              <a:t>8871,6 </a:t>
            </a:r>
            <a:r>
              <a:rPr lang="ru-RU" b="1" u="sng" dirty="0" err="1" smtClean="0"/>
              <a:t>тг</a:t>
            </a:r>
            <a:r>
              <a:rPr lang="ru-RU" b="1" u="sng" dirty="0" smtClean="0"/>
              <a:t> </a:t>
            </a:r>
          </a:p>
          <a:p>
            <a:endParaRPr lang="ru-RU" dirty="0"/>
          </a:p>
        </p:txBody>
      </p:sp>
    </p:spTree>
    <p:extLst>
      <p:ext uri="{BB962C8B-B14F-4D97-AF65-F5344CB8AC3E}">
        <p14:creationId xmlns:p14="http://schemas.microsoft.com/office/powerpoint/2010/main" val="233973421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0</TotalTime>
  <Words>1114</Words>
  <Application>Microsoft Office PowerPoint</Application>
  <PresentationFormat>Экран (4:3)</PresentationFormat>
  <Paragraphs>159</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Официальная</vt:lpstr>
      <vt:lpstr>        8 - лекция Міндеттемелер есебі </vt:lpstr>
      <vt:lpstr>Дәріс мақсаты </vt:lpstr>
      <vt:lpstr>Дәріс сұрақтары</vt:lpstr>
      <vt:lpstr>Міндеттеме </vt:lpstr>
      <vt:lpstr>Міндеттеме жіктемесі</vt:lpstr>
      <vt:lpstr>Бухгалтерлік баланстағы міндеттемелер жіктемесі</vt:lpstr>
      <vt:lpstr>Міндеттемелерді анықтау белгілері</vt:lpstr>
      <vt:lpstr>Бухгалтерлік есепте міндеттемелер бойынша көрсетіледі</vt:lpstr>
      <vt:lpstr>Міндеттемелерді реттеу әртүрлі әдістермен жүргізіліу мүмкін: </vt:lpstr>
      <vt:lpstr>Несиелер бойынша міндеттемелер есебі</vt:lpstr>
      <vt:lpstr>Презентация PowerPoint</vt:lpstr>
      <vt:lpstr>Презентация PowerPoint</vt:lpstr>
      <vt:lpstr>Несиелер  есебі  бойынша  шоттар корреспонденциясның кестесі </vt:lpstr>
      <vt:lpstr> Салықтар, басқада міндетті және ерікті төлемдер бойынша есеп айырысулардың есебі </vt:lpstr>
      <vt:lpstr>Презентация PowerPoint</vt:lpstr>
      <vt:lpstr>Презентация PowerPoint</vt:lpstr>
      <vt:lpstr> Жабдықтаушылар мен мердігерлермен есеп айырысу</vt:lpstr>
      <vt:lpstr>Еңбек және еңбекке ақы төлеу есебі</vt:lpstr>
      <vt:lpstr>Еңбек ақыдан міндетті ұсталымдар</vt:lpstr>
      <vt:lpstr>Зейнетақы қорына ұсталу тәртібі</vt:lpstr>
      <vt:lpstr>Жеке табыс салығын есептеу</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8 - лекция Міндеттемелер есебі</dc:title>
  <dc:creator>Гульжан</dc:creator>
  <cp:lastModifiedBy>ninja997@mail.ru</cp:lastModifiedBy>
  <cp:revision>2</cp:revision>
  <dcterms:created xsi:type="dcterms:W3CDTF">2020-03-26T02:41:33Z</dcterms:created>
  <dcterms:modified xsi:type="dcterms:W3CDTF">2020-03-26T02:44:18Z</dcterms:modified>
</cp:coreProperties>
</file>